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7"/>
  </p:notesMasterIdLst>
  <p:sldIdLst>
    <p:sldId id="534" r:id="rId2"/>
    <p:sldId id="447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71" r:id="rId14"/>
    <p:sldId id="564" r:id="rId15"/>
    <p:sldId id="555" r:id="rId16"/>
    <p:sldId id="565" r:id="rId17"/>
    <p:sldId id="558" r:id="rId18"/>
    <p:sldId id="566" r:id="rId19"/>
    <p:sldId id="556" r:id="rId20"/>
    <p:sldId id="567" r:id="rId21"/>
    <p:sldId id="568" r:id="rId22"/>
    <p:sldId id="560" r:id="rId23"/>
    <p:sldId id="573" r:id="rId24"/>
    <p:sldId id="577" r:id="rId25"/>
    <p:sldId id="580" r:id="rId26"/>
    <p:sldId id="575" r:id="rId27"/>
    <p:sldId id="576" r:id="rId28"/>
    <p:sldId id="578" r:id="rId29"/>
    <p:sldId id="579" r:id="rId30"/>
    <p:sldId id="749" r:id="rId31"/>
    <p:sldId id="750" r:id="rId32"/>
    <p:sldId id="751" r:id="rId33"/>
    <p:sldId id="559" r:id="rId34"/>
    <p:sldId id="569" r:id="rId35"/>
    <p:sldId id="570" r:id="rId36"/>
    <p:sldId id="562" r:id="rId37"/>
    <p:sldId id="581" r:id="rId38"/>
    <p:sldId id="582" r:id="rId39"/>
    <p:sldId id="585" r:id="rId40"/>
    <p:sldId id="588" r:id="rId41"/>
    <p:sldId id="586" r:id="rId42"/>
    <p:sldId id="587" r:id="rId43"/>
    <p:sldId id="589" r:id="rId44"/>
    <p:sldId id="590" r:id="rId45"/>
    <p:sldId id="591" r:id="rId46"/>
    <p:sldId id="592" r:id="rId47"/>
    <p:sldId id="593" r:id="rId48"/>
    <p:sldId id="553" r:id="rId49"/>
    <p:sldId id="595" r:id="rId50"/>
    <p:sldId id="596" r:id="rId51"/>
    <p:sldId id="597" r:id="rId52"/>
    <p:sldId id="598" r:id="rId53"/>
    <p:sldId id="600" r:id="rId54"/>
    <p:sldId id="599" r:id="rId55"/>
    <p:sldId id="601" r:id="rId56"/>
    <p:sldId id="602" r:id="rId57"/>
    <p:sldId id="603" r:id="rId58"/>
    <p:sldId id="604" r:id="rId59"/>
    <p:sldId id="605" r:id="rId60"/>
    <p:sldId id="606" r:id="rId61"/>
    <p:sldId id="608" r:id="rId62"/>
    <p:sldId id="609" r:id="rId63"/>
    <p:sldId id="610" r:id="rId64"/>
    <p:sldId id="611" r:id="rId65"/>
    <p:sldId id="612" r:id="rId66"/>
    <p:sldId id="613" r:id="rId67"/>
    <p:sldId id="614" r:id="rId68"/>
    <p:sldId id="615" r:id="rId69"/>
    <p:sldId id="748" r:id="rId70"/>
    <p:sldId id="448" r:id="rId71"/>
    <p:sldId id="456" r:id="rId72"/>
    <p:sldId id="616" r:id="rId73"/>
    <p:sldId id="457" r:id="rId74"/>
    <p:sldId id="617" r:id="rId75"/>
    <p:sldId id="594" r:id="rId76"/>
    <p:sldId id="618" r:id="rId77"/>
    <p:sldId id="630" r:id="rId78"/>
    <p:sldId id="631" r:id="rId79"/>
    <p:sldId id="632" r:id="rId80"/>
    <p:sldId id="629" r:id="rId81"/>
    <p:sldId id="634" r:id="rId82"/>
    <p:sldId id="633" r:id="rId83"/>
    <p:sldId id="635" r:id="rId84"/>
    <p:sldId id="636" r:id="rId85"/>
    <p:sldId id="638" r:id="rId86"/>
    <p:sldId id="639" r:id="rId87"/>
    <p:sldId id="637" r:id="rId88"/>
    <p:sldId id="640" r:id="rId89"/>
    <p:sldId id="641" r:id="rId90"/>
    <p:sldId id="642" r:id="rId91"/>
    <p:sldId id="643" r:id="rId92"/>
    <p:sldId id="644" r:id="rId93"/>
    <p:sldId id="645" r:id="rId94"/>
    <p:sldId id="646" r:id="rId95"/>
    <p:sldId id="647" r:id="rId96"/>
    <p:sldId id="648" r:id="rId97"/>
    <p:sldId id="649" r:id="rId98"/>
    <p:sldId id="650" r:id="rId99"/>
    <p:sldId id="651" r:id="rId100"/>
    <p:sldId id="652" r:id="rId101"/>
    <p:sldId id="654" r:id="rId102"/>
    <p:sldId id="655" r:id="rId103"/>
    <p:sldId id="653" r:id="rId104"/>
    <p:sldId id="656" r:id="rId105"/>
    <p:sldId id="657" r:id="rId106"/>
    <p:sldId id="658" r:id="rId107"/>
    <p:sldId id="659" r:id="rId108"/>
    <p:sldId id="660" r:id="rId109"/>
    <p:sldId id="661" r:id="rId110"/>
    <p:sldId id="662" r:id="rId111"/>
    <p:sldId id="663" r:id="rId112"/>
    <p:sldId id="664" r:id="rId113"/>
    <p:sldId id="665" r:id="rId114"/>
    <p:sldId id="666" r:id="rId115"/>
    <p:sldId id="667" r:id="rId116"/>
    <p:sldId id="668" r:id="rId117"/>
    <p:sldId id="669" r:id="rId118"/>
    <p:sldId id="670" r:id="rId119"/>
    <p:sldId id="672" r:id="rId120"/>
    <p:sldId id="673" r:id="rId121"/>
    <p:sldId id="674" r:id="rId122"/>
    <p:sldId id="675" r:id="rId123"/>
    <p:sldId id="676" r:id="rId124"/>
    <p:sldId id="677" r:id="rId125"/>
    <p:sldId id="678" r:id="rId126"/>
    <p:sldId id="679" r:id="rId127"/>
    <p:sldId id="680" r:id="rId128"/>
    <p:sldId id="681" r:id="rId129"/>
    <p:sldId id="682" r:id="rId130"/>
    <p:sldId id="684" r:id="rId131"/>
    <p:sldId id="683" r:id="rId132"/>
    <p:sldId id="686" r:id="rId133"/>
    <p:sldId id="844" r:id="rId134"/>
    <p:sldId id="840" r:id="rId135"/>
    <p:sldId id="841" r:id="rId136"/>
    <p:sldId id="842" r:id="rId137"/>
    <p:sldId id="843" r:id="rId138"/>
    <p:sldId id="845" r:id="rId139"/>
    <p:sldId id="847" r:id="rId140"/>
    <p:sldId id="848" r:id="rId141"/>
    <p:sldId id="849" r:id="rId142"/>
    <p:sldId id="850" r:id="rId143"/>
    <p:sldId id="851" r:id="rId144"/>
    <p:sldId id="852" r:id="rId145"/>
    <p:sldId id="853" r:id="rId1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9B52F-B0FC-4D6A-AC17-EAE712BCA7C9}" v="2" dt="2024-07-13T16:05:38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3919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55" Type="http://schemas.openxmlformats.org/officeDocument/2006/relationships/customXml" Target="../customXml/item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customXml" Target="../customXml/item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s Reis" userId="d459c8efb4aac4e3" providerId="LiveId" clId="{C6B9B52F-B0FC-4D6A-AC17-EAE712BCA7C9}"/>
    <pc:docChg chg="custSel modSld">
      <pc:chgData name="Lais Reis" userId="d459c8efb4aac4e3" providerId="LiveId" clId="{C6B9B52F-B0FC-4D6A-AC17-EAE712BCA7C9}" dt="2024-07-13T16:06:02.606" v="947" actId="20577"/>
      <pc:docMkLst>
        <pc:docMk/>
      </pc:docMkLst>
      <pc:sldChg chg="modSp mod modNotesTx">
        <pc:chgData name="Lais Reis" userId="d459c8efb4aac4e3" providerId="LiveId" clId="{C6B9B52F-B0FC-4D6A-AC17-EAE712BCA7C9}" dt="2024-07-13T16:06:02.606" v="947" actId="20577"/>
        <pc:sldMkLst>
          <pc:docMk/>
          <pc:sldMk cId="219479303" sldId="534"/>
        </pc:sldMkLst>
        <pc:spChg chg="mod">
          <ac:chgData name="Lais Reis" userId="d459c8efb4aac4e3" providerId="LiveId" clId="{C6B9B52F-B0FC-4D6A-AC17-EAE712BCA7C9}" dt="2024-07-13T15:03:29.391" v="862" actId="20577"/>
          <ac:spMkLst>
            <pc:docMk/>
            <pc:sldMk cId="219479303" sldId="534"/>
            <ac:spMk id="2" creationId="{2B8B1927-25D7-4992-A8A4-08C7E21058E9}"/>
          </ac:spMkLst>
        </pc:spChg>
        <pc:spChg chg="mod">
          <ac:chgData name="Lais Reis" userId="d459c8efb4aac4e3" providerId="LiveId" clId="{C6B9B52F-B0FC-4D6A-AC17-EAE712BCA7C9}" dt="2024-07-13T16:06:02.606" v="947" actId="20577"/>
          <ac:spMkLst>
            <pc:docMk/>
            <pc:sldMk cId="219479303" sldId="534"/>
            <ac:spMk id="4" creationId="{089F197F-BF77-4C5D-8A41-578CF3E62CCF}"/>
          </ac:spMkLst>
        </pc:spChg>
      </pc:sldChg>
      <pc:sldChg chg="modNotesTx">
        <pc:chgData name="Lais Reis" userId="d459c8efb4aac4e3" providerId="LiveId" clId="{C6B9B52F-B0FC-4D6A-AC17-EAE712BCA7C9}" dt="2024-07-12T13:48:59.553" v="120" actId="20577"/>
        <pc:sldMkLst>
          <pc:docMk/>
          <pc:sldMk cId="803094238" sldId="542"/>
        </pc:sldMkLst>
      </pc:sldChg>
      <pc:sldChg chg="modNotesTx">
        <pc:chgData name="Lais Reis" userId="d459c8efb4aac4e3" providerId="LiveId" clId="{C6B9B52F-B0FC-4D6A-AC17-EAE712BCA7C9}" dt="2024-07-12T14:27:17.949" v="663" actId="20577"/>
        <pc:sldMkLst>
          <pc:docMk/>
          <pc:sldMk cId="372121025" sldId="544"/>
        </pc:sldMkLst>
      </pc:sldChg>
      <pc:sldChg chg="modNotesTx">
        <pc:chgData name="Lais Reis" userId="d459c8efb4aac4e3" providerId="LiveId" clId="{C6B9B52F-B0FC-4D6A-AC17-EAE712BCA7C9}" dt="2024-07-12T14:01:00.286" v="246"/>
        <pc:sldMkLst>
          <pc:docMk/>
          <pc:sldMk cId="240027735" sldId="545"/>
        </pc:sldMkLst>
      </pc:sldChg>
      <pc:sldChg chg="modNotesTx">
        <pc:chgData name="Lais Reis" userId="d459c8efb4aac4e3" providerId="LiveId" clId="{C6B9B52F-B0FC-4D6A-AC17-EAE712BCA7C9}" dt="2024-07-12T14:22:28.079" v="361"/>
        <pc:sldMkLst>
          <pc:docMk/>
          <pc:sldMk cId="1565314035" sldId="547"/>
        </pc:sldMkLst>
      </pc:sldChg>
      <pc:sldChg chg="modNotesTx">
        <pc:chgData name="Lais Reis" userId="d459c8efb4aac4e3" providerId="LiveId" clId="{C6B9B52F-B0FC-4D6A-AC17-EAE712BCA7C9}" dt="2024-07-12T13:46:15.365" v="0"/>
        <pc:sldMkLst>
          <pc:docMk/>
          <pc:sldMk cId="1947568500" sldId="550"/>
        </pc:sldMkLst>
      </pc:sldChg>
      <pc:sldChg chg="modNotesTx">
        <pc:chgData name="Lais Reis" userId="d459c8efb4aac4e3" providerId="LiveId" clId="{C6B9B52F-B0FC-4D6A-AC17-EAE712BCA7C9}" dt="2024-07-12T14:24:05.272" v="362"/>
        <pc:sldMkLst>
          <pc:docMk/>
          <pc:sldMk cId="218085014" sldId="551"/>
        </pc:sldMkLst>
      </pc:sldChg>
      <pc:sldChg chg="modNotesTx">
        <pc:chgData name="Lais Reis" userId="d459c8efb4aac4e3" providerId="LiveId" clId="{C6B9B52F-B0FC-4D6A-AC17-EAE712BCA7C9}" dt="2024-07-12T14:25:38.815" v="532" actId="313"/>
        <pc:sldMkLst>
          <pc:docMk/>
          <pc:sldMk cId="624433570" sldId="564"/>
        </pc:sldMkLst>
      </pc:sldChg>
      <pc:sldChg chg="modNotesTx">
        <pc:chgData name="Lais Reis" userId="d459c8efb4aac4e3" providerId="LiveId" clId="{C6B9B52F-B0FC-4D6A-AC17-EAE712BCA7C9}" dt="2024-07-12T14:29:24.966" v="715" actId="20577"/>
        <pc:sldMkLst>
          <pc:docMk/>
          <pc:sldMk cId="1404959987" sldId="579"/>
        </pc:sldMkLst>
      </pc:sldChg>
      <pc:sldChg chg="modNotesTx">
        <pc:chgData name="Lais Reis" userId="d459c8efb4aac4e3" providerId="LiveId" clId="{C6B9B52F-B0FC-4D6A-AC17-EAE712BCA7C9}" dt="2024-07-12T15:24:18.395" v="762" actId="20577"/>
        <pc:sldMkLst>
          <pc:docMk/>
          <pc:sldMk cId="322552570" sldId="5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DF7E5-2AC1-4322-A488-B9FBCBBDD181}" type="datetimeFigureOut">
              <a:rPr lang="pt-PT" smtClean="0"/>
              <a:t>13/07/2024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E201C-A6C5-4722-B831-986F711A372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325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Pedir a todas para abrirem o visual </a:t>
            </a:r>
            <a:r>
              <a:rPr lang="pt-PT" dirty="0" err="1"/>
              <a:t>studio</a:t>
            </a:r>
            <a:r>
              <a:rPr lang="pt-PT" dirty="0"/>
              <a:t> </a:t>
            </a:r>
            <a:r>
              <a:rPr lang="pt-PT" dirty="0" err="1"/>
              <a:t>code</a:t>
            </a:r>
            <a:r>
              <a:rPr lang="pt-PT" dirty="0"/>
              <a:t> e instalarem as extensões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002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Desafio criar uma página pessoal com imagem e links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772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Voltar ao trabalho e desenvolver o site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6609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5390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3954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7168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9899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2325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7714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98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715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Existem dois tipos de </a:t>
            </a:r>
            <a:r>
              <a:rPr lang="pt-PT" dirty="0" err="1"/>
              <a:t>tags</a:t>
            </a:r>
            <a:r>
              <a:rPr lang="pt-PT" dirty="0"/>
              <a:t>:</a:t>
            </a:r>
            <a:br>
              <a:rPr lang="pt-PT" dirty="0"/>
            </a:br>
            <a:r>
              <a:rPr lang="pt-PT" dirty="0" err="1"/>
              <a:t>Tag</a:t>
            </a:r>
            <a:r>
              <a:rPr lang="pt-PT" dirty="0"/>
              <a:t> de linha – não necessita fechar </a:t>
            </a:r>
            <a:r>
              <a:rPr lang="pt-PT" dirty="0" err="1"/>
              <a:t>ex</a:t>
            </a:r>
            <a:r>
              <a:rPr lang="pt-PT" dirty="0"/>
              <a:t>: meta</a:t>
            </a:r>
          </a:p>
          <a:p>
            <a:r>
              <a:rPr lang="pt-PT" dirty="0" err="1"/>
              <a:t>Tag</a:t>
            </a:r>
            <a:r>
              <a:rPr lang="pt-PT" dirty="0"/>
              <a:t> de bloco – precisa ser fechada.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Mostrar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3277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9935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5796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132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706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145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508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Além de termos qual linguagem podemos também colocar o país.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56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Não vamos </a:t>
            </a:r>
            <a:r>
              <a:rPr lang="pt-PT" dirty="0" err="1"/>
              <a:t>tarablhar</a:t>
            </a:r>
            <a:r>
              <a:rPr lang="pt-PT" dirty="0"/>
              <a:t> muito com essa </a:t>
            </a:r>
            <a:r>
              <a:rPr lang="pt-PT" dirty="0" err="1"/>
              <a:t>tag</a:t>
            </a:r>
            <a:r>
              <a:rPr lang="pt-PT" dirty="0"/>
              <a:t> agora, mas ela irá servir para ligar a outros ficheiros, por exemplo </a:t>
            </a:r>
            <a:r>
              <a:rPr lang="pt-PT" dirty="0" err="1"/>
              <a:t>css</a:t>
            </a:r>
            <a:r>
              <a:rPr lang="pt-PT" dirty="0"/>
              <a:t> e </a:t>
            </a:r>
            <a:r>
              <a:rPr lang="pt-PT" dirty="0" err="1"/>
              <a:t>js</a:t>
            </a:r>
            <a:endParaRPr lang="pt-PT" dirty="0"/>
          </a:p>
          <a:p>
            <a:r>
              <a:rPr lang="pt-PT" dirty="0"/>
              <a:t>a </a:t>
            </a:r>
            <a:r>
              <a:rPr lang="pt-PT" dirty="0" err="1"/>
              <a:t>tag</a:t>
            </a:r>
            <a:r>
              <a:rPr lang="pt-PT" dirty="0"/>
              <a:t> &lt;</a:t>
            </a:r>
            <a:r>
              <a:rPr lang="pt-PT" dirty="0" err="1"/>
              <a:t>head</a:t>
            </a:r>
            <a:r>
              <a:rPr lang="pt-PT" dirty="0"/>
              <a:t>&gt; de um documento HTML é onde você coloca informações sobre o documento que não são exibidas diretamente ao usuário, mas que são importantes para navegadores, motores de busca (SEO), e outros serviços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299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É uma codificação </a:t>
            </a:r>
            <a:r>
              <a:rPr lang="pt-PT" dirty="0" err="1"/>
              <a:t>unidcode</a:t>
            </a:r>
            <a:r>
              <a:rPr lang="pt-PT" dirty="0"/>
              <a:t> usando entre 1 a 4 bytes. </a:t>
            </a:r>
          </a:p>
          <a:p>
            <a:r>
              <a:rPr lang="pt-PT" dirty="0"/>
              <a:t>Ela é muito ampla, e inclui praticamente todos os caracteres de todas as línguas e símbolos técnicos usados hoje em dia.</a:t>
            </a:r>
            <a:br>
              <a:rPr lang="pt-PT" dirty="0"/>
            </a:br>
            <a:r>
              <a:rPr lang="pt-PT" dirty="0"/>
              <a:t>Economia de </a:t>
            </a:r>
            <a:r>
              <a:rPr lang="pt-PT" dirty="0" err="1"/>
              <a:t>espço</a:t>
            </a:r>
            <a:r>
              <a:rPr lang="pt-PT" dirty="0"/>
              <a:t> - Para muitos caracteres comuns no conjunto ASCII (como letras do alfabeto inglês e números), UTF-8 usa apenas 1 byte, economizando espaço em comparação com outras codificações que podem usar mais bytes por caractere.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626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751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name</a:t>
            </a:r>
            <a:r>
              <a:rPr lang="pt-PT" dirty="0"/>
              <a:t>="</a:t>
            </a:r>
            <a:r>
              <a:rPr lang="pt-PT" dirty="0" err="1"/>
              <a:t>viewport</a:t>
            </a:r>
            <a:r>
              <a:rPr lang="pt-PT" dirty="0"/>
              <a:t>": Este atributo especifica que a meta </a:t>
            </a:r>
            <a:r>
              <a:rPr lang="pt-PT" dirty="0" err="1"/>
              <a:t>tag</a:t>
            </a:r>
            <a:r>
              <a:rPr lang="pt-PT" dirty="0"/>
              <a:t> está definindo a configuração da </a:t>
            </a:r>
            <a:r>
              <a:rPr lang="pt-PT" dirty="0" err="1"/>
              <a:t>viewport</a:t>
            </a:r>
            <a:r>
              <a:rPr lang="pt-PT" dirty="0"/>
              <a:t>. A </a:t>
            </a:r>
            <a:r>
              <a:rPr lang="pt-PT" dirty="0" err="1"/>
              <a:t>viewport</a:t>
            </a:r>
            <a:r>
              <a:rPr lang="pt-PT" dirty="0"/>
              <a:t> é a área visível do conteúdo da página web no dispositivo do usuário. Definir a </a:t>
            </a:r>
            <a:r>
              <a:rPr lang="pt-PT" dirty="0" err="1"/>
              <a:t>viewport</a:t>
            </a:r>
            <a:r>
              <a:rPr lang="pt-PT" dirty="0"/>
              <a:t> é essencial para criar layouts responsivos.</a:t>
            </a:r>
          </a:p>
          <a:p>
            <a:r>
              <a:rPr lang="pt-PT" dirty="0" err="1"/>
              <a:t>content</a:t>
            </a:r>
            <a:r>
              <a:rPr lang="pt-PT" dirty="0"/>
              <a:t>="</a:t>
            </a:r>
            <a:r>
              <a:rPr lang="pt-PT" dirty="0" err="1"/>
              <a:t>width</a:t>
            </a:r>
            <a:r>
              <a:rPr lang="pt-PT" dirty="0"/>
              <a:t>=</a:t>
            </a:r>
            <a:r>
              <a:rPr lang="pt-PT" dirty="0" err="1"/>
              <a:t>device-width</a:t>
            </a:r>
            <a:r>
              <a:rPr lang="pt-PT" dirty="0"/>
              <a:t>, </a:t>
            </a:r>
            <a:r>
              <a:rPr lang="pt-PT" dirty="0" err="1"/>
              <a:t>initial-scale</a:t>
            </a:r>
            <a:r>
              <a:rPr lang="pt-PT" dirty="0"/>
              <a:t>=1.0": Este atributo define o valor da configuração da </a:t>
            </a:r>
            <a:r>
              <a:rPr lang="pt-PT" dirty="0" err="1"/>
              <a:t>viewport</a:t>
            </a:r>
            <a:r>
              <a:rPr lang="pt-P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 err="1"/>
              <a:t>width</a:t>
            </a:r>
            <a:r>
              <a:rPr lang="pt-PT" dirty="0"/>
              <a:t>=</a:t>
            </a:r>
            <a:r>
              <a:rPr lang="pt-PT" dirty="0" err="1"/>
              <a:t>device-width</a:t>
            </a:r>
            <a:r>
              <a:rPr lang="pt-PT" dirty="0"/>
              <a:t>: Isso instrui o navegador a definir a largura da </a:t>
            </a:r>
            <a:r>
              <a:rPr lang="pt-PT" dirty="0" err="1"/>
              <a:t>viewport</a:t>
            </a:r>
            <a:r>
              <a:rPr lang="pt-PT" dirty="0"/>
              <a:t> para ser igual à largura da tela do dispositivo. Em outras palavras, a página web deve ter a mesma largura que a tela do dispositivo em que está sendo visualizada, garantindo que não haja necessidade de rolagem horizontal.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 err="1"/>
              <a:t>initial-scale</a:t>
            </a:r>
            <a:r>
              <a:rPr lang="pt-PT" dirty="0"/>
              <a:t>=1.0: Isso define o nível de zoom inicial quando a página é carregada. Um valor de 1.0 significa que não há zoom (a página é exibida em seu tamanho real).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959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Tudo o que está dentro do body, é o que será apresentado na página.</a:t>
            </a:r>
          </a:p>
          <a:p>
            <a:endParaRPr lang="pt-PT" dirty="0"/>
          </a:p>
          <a:p>
            <a:r>
              <a:rPr lang="pt-PT" dirty="0"/>
              <a:t>Começar a colocar os primeiros parágrafos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E201C-A6C5-4722-B831-986F711A3728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322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5268-E069-4F3A-B825-4EFFE2379988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138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4069F46-9D7B-934E-BCC8-A8611B39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3275760"/>
            <a:ext cx="9144000" cy="1194146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pt-PT" dirty="0"/>
              <a:t>CLIQUE PARA EDITAR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495100"/>
            <a:ext cx="9144000" cy="44049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DO SUBTÍTULO MESTRE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E1BB3F-651E-F549-8FDB-6D0AC85F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90" y="1324706"/>
            <a:ext cx="3931820" cy="1951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532654-D3E5-BE40-9963-E37745062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00" y="270917"/>
            <a:ext cx="2817796" cy="84922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FAE887-8668-1F4A-A450-31AA1A0E73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5431382"/>
            <a:ext cx="9144000" cy="44049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5891CD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39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 dirty="0"/>
              <a:t>Clique para editar o estilo de título do Modelo Global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309A973-10BA-4046-BFCD-BB1F87BADD16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5E7D7B-F34F-4DDC-8CC2-D6330B0A6E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C89C8CA9-9145-489B-82F0-7B90E580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0" name="Espaço Reservado para Número de Slide 5">
            <a:extLst>
              <a:ext uri="{FF2B5EF4-FFF2-40B4-BE49-F238E27FC236}">
                <a16:creationId xmlns:a16="http://schemas.microsoft.com/office/drawing/2014/main" id="{FC363BE9-57F2-4B26-9959-BB4EACF4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62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pt-PT" dirty="0"/>
              <a:t>Clique para editar o estilo de título do Modelo Global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93356B1-3FC7-4933-B02E-B724FB238919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F5DB8AC7-3B22-4EFD-BCCD-B213B254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1" name="Espaço Reservado para Número de Slide 5">
            <a:extLst>
              <a:ext uri="{FF2B5EF4-FFF2-40B4-BE49-F238E27FC236}">
                <a16:creationId xmlns:a16="http://schemas.microsoft.com/office/drawing/2014/main" id="{41570A97-A97E-4554-9885-06EAB021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59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Programação para a WEB - cliente (client-side) | Lais Reis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3833-0E87-42B0-83BA-709A61BA0BFF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3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just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just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just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just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F60ED9-34ED-F24C-B715-A2E0991CE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35186F-0F6E-904F-BED8-83B2C04D56A1}"/>
              </a:ext>
            </a:extLst>
          </p:cNvPr>
          <p:cNvSpPr/>
          <p:nvPr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69947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211561-E0BE-4CEB-8F1D-6DC3B70AF06A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713131-FE23-40B3-93F5-FD67FBE34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 dirty="0"/>
              <a:t>Clique para editar o estilo de título do Modelo Global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E47A88-A37C-4DEB-B567-B84040466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1D5996B-5701-4E95-9D32-1A0DAC3129D2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Espaço Reservado para Rodapé 4">
            <a:extLst>
              <a:ext uri="{FF2B5EF4-FFF2-40B4-BE49-F238E27FC236}">
                <a16:creationId xmlns:a16="http://schemas.microsoft.com/office/drawing/2014/main" id="{5831B3BA-ABD4-4D60-86F0-E382156E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2" name="Espaço Reservado para Número de Slide 5">
            <a:extLst>
              <a:ext uri="{FF2B5EF4-FFF2-40B4-BE49-F238E27FC236}">
                <a16:creationId xmlns:a16="http://schemas.microsoft.com/office/drawing/2014/main" id="{CE036553-CBAB-4E72-AAF0-2640AD37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8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pt-PT" dirty="0"/>
              <a:t>Clique para editar o estilo de título do Modelo Global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pt-BR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157D2D6-872B-4B47-B245-CEA586458288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7A8046F-C188-44B8-A9EA-71CC9BA785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694B8299-C8CD-4F7E-8E99-21F15135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3" name="Espaço Reservado para Número de Slide 5">
            <a:extLst>
              <a:ext uri="{FF2B5EF4-FFF2-40B4-BE49-F238E27FC236}">
                <a16:creationId xmlns:a16="http://schemas.microsoft.com/office/drawing/2014/main" id="{09E56005-7A16-4D4A-95A6-D6B9AC01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8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PT" dirty="0"/>
              <a:t>Clique para editar o estilo de título do Modelo Global</a:t>
            </a:r>
            <a:endParaRPr lang="pt-B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71487A-D089-4BD3-8A40-D1FEE956B057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763E63-2297-40A2-B08B-0B24F34350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D66C8B82-19A1-4944-8723-6879047D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BB0AEEAC-AD8B-488E-9107-AB324A4E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942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803E3FA-8B7A-E442-9C57-DD015C07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147F8D3-F2E1-48E0-966A-7BCC6AE09D4F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1679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pt-PT" dirty="0"/>
              <a:t>Clique para editar o estilo de título do Modelo Global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70D54D1-1DBD-47CB-8876-5DD04F1426C4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42B2AE5-33AE-4959-8FC3-1CFD619C87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3EAD380C-E415-4870-9B13-166AA7D4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1" name="Espaço Reservado para Número de Slide 5">
            <a:extLst>
              <a:ext uri="{FF2B5EF4-FFF2-40B4-BE49-F238E27FC236}">
                <a16:creationId xmlns:a16="http://schemas.microsoft.com/office/drawing/2014/main" id="{BBBF8307-FA64-407A-BF9F-100BC9AF7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pt-PT" dirty="0"/>
              <a:t>Clique para editar o estilo de título do Modelo Global</a:t>
            </a:r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CA2B9E6-26ED-41E4-AF78-23BEFF9C3303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0E89DC-ED77-4F48-952C-E0C2D0787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97" y="537175"/>
            <a:ext cx="3429854" cy="914943"/>
          </a:xfrm>
          <a:prstGeom prst="rect">
            <a:avLst/>
          </a:prstGeom>
        </p:spPr>
      </p:pic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51D7FD98-41AF-470F-AFB4-47404C0C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1" name="Espaço Reservado para Número de Slide 5">
            <a:extLst>
              <a:ext uri="{FF2B5EF4-FFF2-40B4-BE49-F238E27FC236}">
                <a16:creationId xmlns:a16="http://schemas.microsoft.com/office/drawing/2014/main" id="{C6A95438-82D0-4EB9-9C17-4BEDD2E1B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52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mestres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Programação para a WEB - cliente (client-side) | Lais Reis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AB70B-2C3E-204B-8617-7AD477F27FC4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FF804B-EBD5-47BB-9AFC-32389346FA06}"/>
              </a:ext>
            </a:extLst>
          </p:cNvPr>
          <p:cNvSpPr/>
          <p:nvPr userDrawn="1"/>
        </p:nvSpPr>
        <p:spPr>
          <a:xfrm>
            <a:off x="-1" y="6777991"/>
            <a:ext cx="12192001" cy="80010"/>
          </a:xfrm>
          <a:prstGeom prst="rect">
            <a:avLst/>
          </a:prstGeom>
          <a:gradFill flip="none" rotWithShape="1">
            <a:gsLst>
              <a:gs pos="0">
                <a:srgbClr val="698CC8"/>
              </a:gs>
              <a:gs pos="50000">
                <a:srgbClr val="089DDA">
                  <a:shade val="67500"/>
                  <a:satMod val="115000"/>
                </a:srgbClr>
              </a:gs>
              <a:gs pos="100000">
                <a:srgbClr val="089DDA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9564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mp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mp"/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tmp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mp"/><Relationship Id="rId2" Type="http://schemas.openxmlformats.org/officeDocument/2006/relationships/image" Target="../media/image11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tmp"/><Relationship Id="rId4" Type="http://schemas.openxmlformats.org/officeDocument/2006/relationships/image" Target="../media/image1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mp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css-color-3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mp"/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tm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tm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tm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tmp"/><Relationship Id="rId4" Type="http://schemas.openxmlformats.org/officeDocument/2006/relationships/image" Target="../media/image137.tmp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tmp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mp"/><Relationship Id="rId2" Type="http://schemas.openxmlformats.org/officeDocument/2006/relationships/image" Target="../media/image141.tmp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avicon-generator.org/" TargetMode="Externa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mp"/><Relationship Id="rId2" Type="http://schemas.openxmlformats.org/officeDocument/2006/relationships/hyperlink" Target="https://getbootstrap.com/docs/5.1/getting-started/introduction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mp"/><Relationship Id="rId2" Type="http://schemas.openxmlformats.org/officeDocument/2006/relationships/hyperlink" Target="https://getbootstrap.com/docs/5.1/layout/containers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mp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image" Target="../media/image147.tmp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hyperlink" Target="https://cdnjs.com/libraries/font-awesome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aneden/animate.css/master/animate.cs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neden.github.io/animate.cs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html5/introduction.html#scop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2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tm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tm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tm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tm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mp"/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mp"/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B1927-25D7-4992-A8A4-08C7E21058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sz="4000" dirty="0"/>
              <a:t>Reskilling4Employment</a:t>
            </a:r>
            <a:br>
              <a:rPr lang="pt-PT" sz="4000" dirty="0"/>
            </a:br>
            <a:r>
              <a:rPr lang="pt-PT" sz="4000" dirty="0"/>
              <a:t>Web &amp; Mobile Development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758AE5-0025-4636-B454-6DB6D3A75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Programação para a WEB - cliente (</a:t>
            </a:r>
            <a:r>
              <a:rPr lang="pt-PT" dirty="0" err="1"/>
              <a:t>client-side</a:t>
            </a:r>
            <a:r>
              <a:rPr lang="pt-PT" dirty="0"/>
              <a:t>)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89F197F-BF77-4C5D-8A41-578CF3E62C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PT" dirty="0"/>
              <a:t>Lais Reis</a:t>
            </a:r>
          </a:p>
          <a:p>
            <a:r>
              <a:rPr lang="pt-PT" dirty="0"/>
              <a:t>laisreis04@gmail.com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47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dirty="0"/>
              <a:t>Estrutura básica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1CF82761-6F7E-4ADF-8923-A6E8ED913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1" y="1825625"/>
            <a:ext cx="6386338" cy="4351338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59ABAD0F-F731-47D4-AC17-55150056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10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9DBAF6-7F04-4ED2-9F6C-971EEB833712}"/>
              </a:ext>
            </a:extLst>
          </p:cNvPr>
          <p:cNvSpPr txBox="1"/>
          <p:nvPr/>
        </p:nvSpPr>
        <p:spPr>
          <a:xfrm>
            <a:off x="1629179" y="4189412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Fecho da página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23A4AC-6BCC-49F7-AFB5-513BB0C340E2}"/>
              </a:ext>
            </a:extLst>
          </p:cNvPr>
          <p:cNvSpPr/>
          <p:nvPr/>
        </p:nvSpPr>
        <p:spPr>
          <a:xfrm>
            <a:off x="2902831" y="5550454"/>
            <a:ext cx="1586042" cy="529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5D6B0326-48E9-4D52-A534-445534F916B0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2460368" y="4558744"/>
            <a:ext cx="1235484" cy="99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6980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Fontes web</a:t>
            </a:r>
            <a:br>
              <a:rPr lang="pt-PT" dirty="0"/>
            </a:br>
            <a:r>
              <a:rPr lang="pt-PT" dirty="0"/>
              <a:t>Google </a:t>
            </a:r>
            <a:r>
              <a:rPr lang="pt-PT" dirty="0" err="1"/>
              <a:t>Fonts</a:t>
            </a:r>
            <a:endParaRPr lang="pt-PT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F19EED5A-D047-4E68-B907-76CE6192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12" y="1825625"/>
            <a:ext cx="9406775" cy="4351338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C71F43F7-A218-4255-8D20-9E671872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CBF2C1E0-E0F4-451D-8B3E-084B1122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100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17222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Fontes web</a:t>
            </a:r>
            <a:br>
              <a:rPr lang="pt-PT" dirty="0"/>
            </a:br>
            <a:r>
              <a:rPr lang="pt-PT" dirty="0"/>
              <a:t>Google </a:t>
            </a:r>
            <a:r>
              <a:rPr lang="pt-PT" dirty="0" err="1"/>
              <a:t>Fonts</a:t>
            </a:r>
            <a:endParaRPr lang="pt-PT" dirty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42C12345-B021-4F28-A825-F2C1EDCB8F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31" y="1825625"/>
            <a:ext cx="4858738" cy="4351338"/>
          </a:xfrm>
        </p:spPr>
      </p:pic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3EA2A32C-DC0E-458D-ACF8-B6584F4A64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51" y="3048661"/>
            <a:ext cx="2495898" cy="1905266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EA6B6077-FD33-4E96-A5ED-511C9A2E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5A1CE5F-0FAE-42C3-8409-0BD3E01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101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96633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Fontes web</a:t>
            </a:r>
            <a:br>
              <a:rPr lang="pt-PT" dirty="0"/>
            </a:br>
            <a:r>
              <a:rPr lang="pt-PT" dirty="0"/>
              <a:t>Google </a:t>
            </a:r>
            <a:r>
              <a:rPr lang="pt-PT" dirty="0" err="1"/>
              <a:t>Fonts</a:t>
            </a:r>
            <a:endParaRPr lang="pt-PT" dirty="0"/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C31412BC-BE54-4F6E-B0E4-B8425ECCD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24" y="1825625"/>
            <a:ext cx="9382352" cy="4351338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E52B8AB9-FEA5-458F-9BBA-74455C2C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3DCAB981-BDB9-4D64-B347-1130E697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102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0702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Fontes web</a:t>
            </a:r>
            <a:br>
              <a:rPr lang="pt-PT" dirty="0"/>
            </a:br>
            <a:r>
              <a:rPr lang="pt-PT" dirty="0"/>
              <a:t>Google </a:t>
            </a:r>
            <a:r>
              <a:rPr lang="pt-PT" dirty="0" err="1"/>
              <a:t>Fonts</a:t>
            </a:r>
            <a:endParaRPr lang="pt-PT" dirty="0"/>
          </a:p>
        </p:txBody>
      </p:sp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43E6E8E2-5AE9-488D-8A9F-F55AD604B2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35" y="1825625"/>
            <a:ext cx="4704530" cy="4351338"/>
          </a:xfrm>
        </p:spPr>
      </p:pic>
      <p:pic>
        <p:nvPicPr>
          <p:cNvPr id="16" name="Marcador de Posição de Conteúdo 15">
            <a:extLst>
              <a:ext uri="{FF2B5EF4-FFF2-40B4-BE49-F238E27FC236}">
                <a16:creationId xmlns:a16="http://schemas.microsoft.com/office/drawing/2014/main" id="{5B20C134-0EDB-4C99-B2A3-C13C511769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93" y="2981976"/>
            <a:ext cx="2429214" cy="2038635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429DD804-0ECA-4DDF-8842-C35207A5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7" name="Marcador de Posição do Número do Diapositivo 16">
            <a:extLst>
              <a:ext uri="{FF2B5EF4-FFF2-40B4-BE49-F238E27FC236}">
                <a16:creationId xmlns:a16="http://schemas.microsoft.com/office/drawing/2014/main" id="{9A3A75C5-2480-487D-A85F-25AA4ED9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103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6585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Propriedades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B5BA663-C2B9-4971-8DCB-650E7D235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PT" dirty="0" err="1"/>
              <a:t>font-family</a:t>
            </a:r>
            <a:r>
              <a:rPr lang="pt-PT" dirty="0"/>
              <a:t> – permite definir o tipo de letra a utilizar.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 err="1"/>
              <a:t>font-size</a:t>
            </a:r>
            <a:r>
              <a:rPr lang="pt-PT" dirty="0"/>
              <a:t> – permite definir o tamanho da fonte. Pode ser definido em </a:t>
            </a:r>
            <a:r>
              <a:rPr lang="pt-PT" dirty="0" err="1"/>
              <a:t>px</a:t>
            </a:r>
            <a:r>
              <a:rPr lang="pt-PT" dirty="0"/>
              <a:t>, em ou %, sendo as duas últimas recomendáveis uma vez que são os padrões e ajustáveis ao tamanho do ecrã. 1em = 100%; 2.5em = 250%; 0.7em = 70%</a:t>
            </a:r>
          </a:p>
        </p:txBody>
      </p:sp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70597329-7118-4601-8190-8E24A282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B3EDFD4A-1238-4737-966D-55C45233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104</a:t>
            </a:fld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80A3A2B-5535-4ABA-B7BA-22114DAE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39" y="2665726"/>
            <a:ext cx="4096322" cy="2857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473014E-F4C4-488E-B42F-2FAD7775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09" y="5301208"/>
            <a:ext cx="2019582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45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Propriedades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B5BA663-C2B9-4971-8DCB-650E7D23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 err="1"/>
              <a:t>font-weight</a:t>
            </a:r>
            <a:r>
              <a:rPr lang="pt-PT" dirty="0"/>
              <a:t> – permite definir o peso da fonte. Aceita os valores: normal, bold, </a:t>
            </a:r>
            <a:r>
              <a:rPr lang="pt-PT" dirty="0" err="1"/>
              <a:t>bolder</a:t>
            </a:r>
            <a:r>
              <a:rPr lang="pt-PT" dirty="0"/>
              <a:t>, </a:t>
            </a:r>
            <a:r>
              <a:rPr lang="pt-PT" dirty="0" err="1"/>
              <a:t>lighter</a:t>
            </a:r>
            <a:r>
              <a:rPr lang="pt-PT" dirty="0"/>
              <a:t>, 100, 200, 300, 400, 500, 600, 700, 800, 900 e </a:t>
            </a:r>
            <a:r>
              <a:rPr lang="pt-PT" dirty="0" err="1"/>
              <a:t>inherit</a:t>
            </a:r>
            <a:r>
              <a:rPr lang="pt-PT" dirty="0"/>
              <a:t>.</a:t>
            </a:r>
          </a:p>
          <a:p>
            <a:pPr algn="just"/>
            <a:r>
              <a:rPr lang="pt-PT" dirty="0" err="1"/>
              <a:t>font-style</a:t>
            </a:r>
            <a:r>
              <a:rPr lang="pt-PT" dirty="0"/>
              <a:t> – permite definir o estilo da fonte. Aceita os valores: normal, </a:t>
            </a:r>
            <a:r>
              <a:rPr lang="pt-PT" dirty="0" err="1"/>
              <a:t>italic</a:t>
            </a:r>
            <a:r>
              <a:rPr lang="pt-PT" dirty="0"/>
              <a:t>, oblique e </a:t>
            </a:r>
            <a:r>
              <a:rPr lang="pt-PT" dirty="0" err="1"/>
              <a:t>inherit</a:t>
            </a:r>
            <a:r>
              <a:rPr lang="pt-PT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8BC6B1-840B-4BA9-AF73-2101DAB5A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83" y="4725144"/>
            <a:ext cx="2581635" cy="514422"/>
          </a:xfrm>
          <a:prstGeom prst="rect">
            <a:avLst/>
          </a:prstGeom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D078ECE-1AF9-432E-887B-CB9F6336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105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DB613D54-A546-4B7C-BC31-5022ED72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60209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Propriedades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B5BA663-C2B9-4971-8DCB-650E7D235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 err="1"/>
              <a:t>text-align</a:t>
            </a:r>
            <a:r>
              <a:rPr lang="pt-PT" dirty="0"/>
              <a:t> – permite alinhar o elemento (</a:t>
            </a:r>
            <a:r>
              <a:rPr lang="pt-PT" dirty="0" err="1"/>
              <a:t>left</a:t>
            </a:r>
            <a:r>
              <a:rPr lang="pt-PT" dirty="0"/>
              <a:t>, </a:t>
            </a:r>
            <a:r>
              <a:rPr lang="pt-PT" dirty="0" err="1"/>
              <a:t>center</a:t>
            </a:r>
            <a:r>
              <a:rPr lang="pt-PT" dirty="0"/>
              <a:t>, </a:t>
            </a:r>
            <a:r>
              <a:rPr lang="pt-PT" dirty="0" err="1"/>
              <a:t>right</a:t>
            </a:r>
            <a:r>
              <a:rPr lang="pt-PT" dirty="0"/>
              <a:t>, </a:t>
            </a:r>
            <a:r>
              <a:rPr lang="pt-PT" dirty="0" err="1"/>
              <a:t>justify</a:t>
            </a:r>
            <a:r>
              <a:rPr lang="pt-PT" dirty="0"/>
              <a:t>).</a:t>
            </a:r>
          </a:p>
          <a:p>
            <a:pPr algn="just"/>
            <a:r>
              <a:rPr lang="pt-PT" dirty="0" err="1"/>
              <a:t>line-height</a:t>
            </a:r>
            <a:r>
              <a:rPr lang="pt-PT" dirty="0"/>
              <a:t> – permite alterar a altura da linha (espaçamento entre linhas). Deve ser inserido em “em”.</a:t>
            </a:r>
          </a:p>
          <a:p>
            <a:pPr algn="just"/>
            <a:r>
              <a:rPr lang="pt-PT" dirty="0" err="1"/>
              <a:t>text-indent</a:t>
            </a:r>
            <a:r>
              <a:rPr lang="pt-PT" dirty="0"/>
              <a:t> – permite indentar uma linha. Deve ser inserido em “em”.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AB80ED-F325-41E8-B639-633FFEB1D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09" y="4838141"/>
            <a:ext cx="2562583" cy="866896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1B13A1-DF10-485F-A610-59607A11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106</a:t>
            </a:fld>
            <a:endParaRPr lang="pt-PT"/>
          </a:p>
        </p:txBody>
      </p:sp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CC2609D2-227F-4C50-A33B-F03601A4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12813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Propriedades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B5BA663-C2B9-4971-8DCB-650E7D235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PT" dirty="0" err="1"/>
              <a:t>text-decoration</a:t>
            </a:r>
            <a:r>
              <a:rPr lang="pt-PT" dirty="0"/>
              <a:t> – permite aplicar elementos decorativos ao elemento aplicado:</a:t>
            </a:r>
          </a:p>
          <a:p>
            <a:pPr lvl="1"/>
            <a:r>
              <a:rPr lang="pt-PT" dirty="0" err="1"/>
              <a:t>underline</a:t>
            </a:r>
            <a:endParaRPr lang="pt-PT" dirty="0"/>
          </a:p>
          <a:p>
            <a:pPr lvl="1"/>
            <a:endParaRPr lang="pt-PT" dirty="0"/>
          </a:p>
          <a:p>
            <a:pPr lvl="1"/>
            <a:r>
              <a:rPr lang="pt-PT" dirty="0" err="1"/>
              <a:t>overline</a:t>
            </a:r>
            <a:endParaRPr lang="pt-PT" dirty="0"/>
          </a:p>
          <a:p>
            <a:pPr lvl="1"/>
            <a:endParaRPr lang="pt-PT" dirty="0"/>
          </a:p>
          <a:p>
            <a:pPr lvl="1"/>
            <a:r>
              <a:rPr lang="pt-PT" dirty="0" err="1"/>
              <a:t>line-through</a:t>
            </a:r>
            <a:endParaRPr lang="pt-PT" dirty="0"/>
          </a:p>
          <a:p>
            <a:pPr lvl="1"/>
            <a:endParaRPr lang="pt-PT" dirty="0"/>
          </a:p>
          <a:p>
            <a:pPr lvl="1"/>
            <a:r>
              <a:rPr lang="pt-PT" dirty="0" err="1"/>
              <a:t>none</a:t>
            </a:r>
            <a:r>
              <a:rPr lang="pt-PT" dirty="0"/>
              <a:t> – retira o estilo – usado normalmente na </a:t>
            </a:r>
            <a:r>
              <a:rPr lang="pt-PT" dirty="0" err="1"/>
              <a:t>tag</a:t>
            </a:r>
            <a:r>
              <a:rPr lang="pt-PT" dirty="0"/>
              <a:t> &lt;a&gt; para retirar o sublinhado normal dos links.</a:t>
            </a:r>
          </a:p>
        </p:txBody>
      </p:sp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6FED6470-FEE4-4C04-858C-0D129010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153A6D02-7B2D-4848-9E1C-A0395405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107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F32E40-4338-4802-88B7-B9BFE30C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5" y="3075766"/>
            <a:ext cx="1438476" cy="25721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3793F62-19FD-4401-AC31-1B990DCE0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5" y="3886978"/>
            <a:ext cx="1438476" cy="22863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9F27F60-D03C-49BB-B728-B37010F43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84" y="4669611"/>
            <a:ext cx="1438476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039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Propriedades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16039FE-A7BD-4064-8F60-9A4C096C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text-transform</a:t>
            </a:r>
            <a:r>
              <a:rPr lang="pt-PT" dirty="0"/>
              <a:t> – permite alterar o texto para maiúsculas, minúsculas ou apenas a primeira letra de cada palavra maiúsculas.</a:t>
            </a:r>
          </a:p>
          <a:p>
            <a:pPr lvl="1"/>
            <a:r>
              <a:rPr lang="pt-PT" dirty="0" err="1"/>
              <a:t>uppercase</a:t>
            </a:r>
            <a:r>
              <a:rPr lang="pt-PT" dirty="0"/>
              <a:t> – tudo maiúsculo</a:t>
            </a:r>
          </a:p>
          <a:p>
            <a:pPr lvl="1"/>
            <a:r>
              <a:rPr lang="pt-PT" dirty="0"/>
              <a:t>capitalize – apenas primeiras letras maiúsculas</a:t>
            </a:r>
          </a:p>
          <a:p>
            <a:pPr lvl="1"/>
            <a:r>
              <a:rPr lang="pt-PT" dirty="0" err="1"/>
              <a:t>lowercase</a:t>
            </a:r>
            <a:r>
              <a:rPr lang="pt-PT" dirty="0"/>
              <a:t> – tudo minúsculo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FEB3FF1-6886-47B0-B168-9CFEF727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108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98FF90AC-C573-4942-ACD1-EBDDC21A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55842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Propriedades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16039FE-A7BD-4064-8F60-9A4C096C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 err="1"/>
              <a:t>letter-spacing</a:t>
            </a:r>
            <a:r>
              <a:rPr lang="pt-PT" dirty="0"/>
              <a:t> – espaçamento entre letras. Aceita valores tanto negativos como positivos.</a:t>
            </a:r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r>
              <a:rPr lang="pt-PT" dirty="0" err="1"/>
              <a:t>word-spacing</a:t>
            </a:r>
            <a:r>
              <a:rPr lang="pt-PT" dirty="0"/>
              <a:t> – espaçamento entre palavras. Aceita valores tanto negativos como positivos.</a:t>
            </a:r>
          </a:p>
          <a:p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33D9EB73-3559-4090-8018-A2CEBDE1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109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25BC02-A700-472B-90E8-8A25370F0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3057473"/>
            <a:ext cx="2915057" cy="3715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A16214-C905-4FF3-ACD4-B57708ADF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68" y="3100340"/>
            <a:ext cx="2829320" cy="28579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685F89-5184-41D8-B990-68FA5A9AD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4834291"/>
            <a:ext cx="2705478" cy="25721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10E4E6E-802D-434A-A131-D6EC6FD8C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68" y="4834291"/>
            <a:ext cx="1657581" cy="238158"/>
          </a:xfrm>
          <a:prstGeom prst="rect">
            <a:avLst/>
          </a:prstGeom>
        </p:spPr>
      </p:pic>
      <p:sp>
        <p:nvSpPr>
          <p:cNvPr id="11" name="Marcador de Posição do Rodapé 3">
            <a:extLst>
              <a:ext uri="{FF2B5EF4-FFF2-40B4-BE49-F238E27FC236}">
                <a16:creationId xmlns:a16="http://schemas.microsoft.com/office/drawing/2014/main" id="{AC3D8F28-CE29-44C1-8769-B27B84D0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009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Primeira página</a:t>
            </a:r>
          </a:p>
        </p:txBody>
      </p:sp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6931BBD4-7C6C-4C7C-82B4-C8B3F97E1C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9511"/>
            <a:ext cx="5181600" cy="3083566"/>
          </a:xfrm>
        </p:spPr>
      </p:pic>
      <p:pic>
        <p:nvPicPr>
          <p:cNvPr id="17" name="Marcador de Posição de Conteúdo 16">
            <a:extLst>
              <a:ext uri="{FF2B5EF4-FFF2-40B4-BE49-F238E27FC236}">
                <a16:creationId xmlns:a16="http://schemas.microsoft.com/office/drawing/2014/main" id="{C3B2AC4B-98D8-4208-BF3C-1FC2EAB571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55" y="2405634"/>
            <a:ext cx="4229690" cy="3191320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6245CE54-D53C-4A8D-BE07-53D3D2EF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75685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Cores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7E914479-1A9B-42DD-B9DE-7D5C1CEE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Há três formas de especificar cores em CSS:</a:t>
            </a:r>
          </a:p>
          <a:p>
            <a:pPr lvl="1"/>
            <a:r>
              <a:rPr lang="pt-PT" dirty="0"/>
              <a:t>Valor		</a:t>
            </a:r>
            <a:r>
              <a:rPr lang="pt-PT" dirty="0" err="1"/>
              <a:t>red</a:t>
            </a:r>
            <a:endParaRPr lang="pt-PT" dirty="0"/>
          </a:p>
          <a:p>
            <a:pPr lvl="1"/>
            <a:r>
              <a:rPr lang="pt-PT" dirty="0"/>
              <a:t>Hexadecimal	#FF0000</a:t>
            </a:r>
          </a:p>
          <a:p>
            <a:pPr lvl="1"/>
            <a:r>
              <a:rPr lang="pt-PT" dirty="0"/>
              <a:t>RGB		</a:t>
            </a:r>
            <a:r>
              <a:rPr lang="pt-PT" dirty="0" err="1"/>
              <a:t>rgb</a:t>
            </a:r>
            <a:r>
              <a:rPr lang="pt-PT" dirty="0"/>
              <a:t>(255,0,0)</a:t>
            </a:r>
          </a:p>
          <a:p>
            <a:pPr lvl="1"/>
            <a:r>
              <a:rPr lang="pt-PT" dirty="0"/>
              <a:t>HSL		</a:t>
            </a:r>
            <a:r>
              <a:rPr lang="pt-PT" dirty="0" err="1"/>
              <a:t>hsla</a:t>
            </a:r>
            <a:r>
              <a:rPr lang="pt-PT" dirty="0"/>
              <a:t>(100,50,0)</a:t>
            </a:r>
          </a:p>
          <a:p>
            <a:pPr lvl="2"/>
            <a:r>
              <a:rPr lang="pt-PT" dirty="0" err="1"/>
              <a:t>Hue</a:t>
            </a:r>
            <a:r>
              <a:rPr lang="pt-PT" dirty="0"/>
              <a:t>, </a:t>
            </a:r>
            <a:r>
              <a:rPr lang="pt-PT" dirty="0" err="1"/>
              <a:t>saturation</a:t>
            </a:r>
            <a:r>
              <a:rPr lang="pt-PT" dirty="0"/>
              <a:t>, </a:t>
            </a:r>
            <a:r>
              <a:rPr lang="pt-PT" dirty="0" err="1"/>
              <a:t>lightness</a:t>
            </a:r>
            <a:endParaRPr lang="pt-PT" dirty="0"/>
          </a:p>
          <a:p>
            <a:pPr lvl="1"/>
            <a:endParaRPr lang="pt-PT" dirty="0"/>
          </a:p>
          <a:p>
            <a:r>
              <a:rPr lang="pt-PT" dirty="0"/>
              <a:t>Lista completa de cores por valor em: </a:t>
            </a:r>
            <a:r>
              <a:rPr lang="pt-PT" dirty="0">
                <a:hlinkClick r:id="rId2"/>
              </a:rPr>
              <a:t>https://www.w3.org/TR/css-color-3/</a:t>
            </a:r>
            <a:r>
              <a:rPr lang="pt-PT" dirty="0"/>
              <a:t> 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63CC181-7DE4-455C-BCDE-A96B1444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110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F939F22C-E638-40DB-9411-D63CC3E7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59438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Box Model</a:t>
            </a:r>
            <a:endParaRPr lang="pt-PT" dirty="0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7745E0C6-B619-4AA2-ACDA-DC19D6D39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077446"/>
            <a:ext cx="7729728" cy="3892146"/>
          </a:xfrm>
        </p:spPr>
      </p:pic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0811F25-91C9-4D54-8954-D899A67A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111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B5B4C9BA-8577-40ED-9060-31D2DB36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52585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Posicionamento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FCD57A3-6810-4060-81E7-B8D55C4BA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Como propriedades de posicionamento podemos aplicar:</a:t>
            </a:r>
          </a:p>
          <a:p>
            <a:pPr lvl="1"/>
            <a:r>
              <a:rPr lang="pt-PT" dirty="0" err="1"/>
              <a:t>Absolute</a:t>
            </a:r>
            <a:endParaRPr lang="pt-PT" dirty="0"/>
          </a:p>
          <a:p>
            <a:pPr lvl="1"/>
            <a:r>
              <a:rPr lang="pt-PT" dirty="0" err="1"/>
              <a:t>Relative</a:t>
            </a:r>
            <a:endParaRPr lang="pt-PT" dirty="0"/>
          </a:p>
          <a:p>
            <a:pPr lvl="1"/>
            <a:r>
              <a:rPr lang="pt-PT" dirty="0" err="1"/>
              <a:t>Fixed</a:t>
            </a:r>
            <a:endParaRPr lang="pt-PT" dirty="0"/>
          </a:p>
          <a:p>
            <a:pPr lvl="1"/>
            <a:r>
              <a:rPr lang="pt-PT" dirty="0" err="1"/>
              <a:t>Static</a:t>
            </a:r>
            <a:endParaRPr lang="pt-PT" dirty="0"/>
          </a:p>
          <a:p>
            <a:pPr lvl="1"/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CB9299-A6B7-4C33-AA8C-FD774014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112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AB31E4E2-7365-4E61-B8BC-FF95DF0B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21198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Margin</a:t>
            </a:r>
            <a:r>
              <a:rPr lang="pt-PT" dirty="0"/>
              <a:t> e </a:t>
            </a:r>
            <a:r>
              <a:rPr lang="pt-PT" dirty="0" err="1"/>
              <a:t>padding</a:t>
            </a:r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FCD57A3-6810-4060-81E7-B8D55C4BA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 err="1"/>
              <a:t>margin</a:t>
            </a:r>
            <a:r>
              <a:rPr lang="pt-PT" dirty="0"/>
              <a:t> – permite definir um valor de margem à volta do elemento (fora do box </a:t>
            </a:r>
            <a:r>
              <a:rPr lang="pt-PT" dirty="0" err="1"/>
              <a:t>model</a:t>
            </a:r>
            <a:r>
              <a:rPr lang="pt-PT" dirty="0"/>
              <a:t>)</a:t>
            </a:r>
          </a:p>
          <a:p>
            <a:pPr algn="just"/>
            <a:r>
              <a:rPr lang="pt-PT" dirty="0" err="1"/>
              <a:t>padding</a:t>
            </a:r>
            <a:r>
              <a:rPr lang="pt-PT" dirty="0"/>
              <a:t> – permite definir um valor de margem interna do elemento (dentro do box </a:t>
            </a:r>
            <a:r>
              <a:rPr lang="pt-PT" dirty="0" err="1"/>
              <a:t>model</a:t>
            </a:r>
            <a:r>
              <a:rPr lang="pt-PT" dirty="0"/>
              <a:t>)</a:t>
            </a:r>
          </a:p>
          <a:p>
            <a:endParaRPr lang="pt-PT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414D9C9-051E-4F8F-ACD5-B90CD9BC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113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5AE505B-B07A-4F99-8366-D3479BC41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02" y="3623465"/>
            <a:ext cx="4563196" cy="2553498"/>
          </a:xfrm>
          <a:prstGeom prst="rect">
            <a:avLst/>
          </a:prstGeo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63265924-030D-4F22-A35C-9BDEC5BD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54778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Border</a:t>
            </a:r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FCD57A3-6810-4060-81E7-B8D55C4BA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 err="1"/>
              <a:t>border</a:t>
            </a:r>
            <a:r>
              <a:rPr lang="pt-PT" dirty="0"/>
              <a:t> – permite inserir uma borda ao redor de um elemento.</a:t>
            </a:r>
          </a:p>
          <a:p>
            <a:pPr algn="just"/>
            <a:r>
              <a:rPr lang="pt-PT" dirty="0" err="1"/>
              <a:t>border-style</a:t>
            </a:r>
            <a:r>
              <a:rPr lang="pt-PT" dirty="0"/>
              <a:t> – define o estilo da borda, pode ser: </a:t>
            </a:r>
            <a:r>
              <a:rPr lang="pt-PT" dirty="0" err="1"/>
              <a:t>solid</a:t>
            </a:r>
            <a:r>
              <a:rPr lang="pt-PT" dirty="0"/>
              <a:t>, </a:t>
            </a:r>
            <a:r>
              <a:rPr lang="pt-PT" dirty="0" err="1"/>
              <a:t>dashed</a:t>
            </a:r>
            <a:r>
              <a:rPr lang="pt-PT" dirty="0"/>
              <a:t>, </a:t>
            </a:r>
            <a:r>
              <a:rPr lang="pt-PT" dirty="0" err="1"/>
              <a:t>dotted</a:t>
            </a:r>
            <a:r>
              <a:rPr lang="pt-PT" dirty="0"/>
              <a:t>, entre outros</a:t>
            </a:r>
          </a:p>
          <a:p>
            <a:pPr algn="just"/>
            <a:r>
              <a:rPr lang="pt-PT" dirty="0" err="1"/>
              <a:t>border-width</a:t>
            </a:r>
            <a:r>
              <a:rPr lang="pt-PT" dirty="0"/>
              <a:t> – define a largura da borda com um valor em </a:t>
            </a:r>
            <a:r>
              <a:rPr lang="pt-PT" dirty="0" err="1"/>
              <a:t>px</a:t>
            </a:r>
            <a:r>
              <a:rPr lang="pt-PT" dirty="0"/>
              <a:t> ou então </a:t>
            </a:r>
            <a:r>
              <a:rPr lang="pt-PT" dirty="0" err="1"/>
              <a:t>thin</a:t>
            </a:r>
            <a:r>
              <a:rPr lang="pt-PT" dirty="0"/>
              <a:t>, </a:t>
            </a:r>
            <a:r>
              <a:rPr lang="pt-PT" dirty="0" err="1"/>
              <a:t>medium</a:t>
            </a:r>
            <a:r>
              <a:rPr lang="pt-PT" dirty="0"/>
              <a:t> ou </a:t>
            </a:r>
            <a:r>
              <a:rPr lang="pt-PT" dirty="0" err="1"/>
              <a:t>trick</a:t>
            </a:r>
            <a:endParaRPr lang="pt-PT" dirty="0"/>
          </a:p>
          <a:p>
            <a:pPr algn="just"/>
            <a:r>
              <a:rPr lang="pt-PT" dirty="0" err="1"/>
              <a:t>border</a:t>
            </a:r>
            <a:r>
              <a:rPr lang="pt-PT" dirty="0"/>
              <a:t>-color – define a cor da borda, mais uma vez pode ser por valor (ex.: </a:t>
            </a:r>
            <a:r>
              <a:rPr lang="pt-PT" dirty="0" err="1"/>
              <a:t>red</a:t>
            </a:r>
            <a:r>
              <a:rPr lang="pt-PT" dirty="0"/>
              <a:t>) ou hexadecimal (ex.: #F00)</a:t>
            </a: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F49AD2A-C33E-4382-9DBB-9E9317AB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114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2D782FB7-67E1-45B6-9691-88F021128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66348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Border</a:t>
            </a:r>
            <a:endParaRPr lang="pt-PT" dirty="0"/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BABBBA73-4033-44D9-83E8-0AEA6968B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37" y="2400870"/>
            <a:ext cx="6449325" cy="3200847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542BA2D6-D549-4193-9717-DEEE26E3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34525B70-6ECC-4DA3-BC06-4F7F9BC2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20090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border</a:t>
            </a:r>
            <a:endParaRPr lang="pt-PT" dirty="0"/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EFA3037E-6423-4F4D-B89D-2BE1FFD2F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51" y="2581871"/>
            <a:ext cx="9297698" cy="2838846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C923CF3D-3E6A-42C7-BBA4-F481CF4A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D848963-7C90-4E9E-83E0-3FBD2BFD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52021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Background</a:t>
            </a: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BBABAD1F-CF2D-4BE0-A201-65B2D8C4F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71" y="2786687"/>
            <a:ext cx="2734057" cy="2429214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2894122F-5184-46ED-A824-B54AB6E04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E95F16E2-1A61-44DC-8BEC-8639C25E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31516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Background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DAEE334-1FC2-45BD-8C40-F4F3E4779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background-color – atribuir cor de fundo em hexadecimal, </a:t>
            </a:r>
            <a:r>
              <a:rPr lang="pt-PT" dirty="0" err="1"/>
              <a:t>rgb</a:t>
            </a:r>
            <a:r>
              <a:rPr lang="pt-PT" dirty="0"/>
              <a:t> ou valor;</a:t>
            </a:r>
          </a:p>
          <a:p>
            <a:pPr algn="just"/>
            <a:r>
              <a:rPr lang="pt-PT" dirty="0"/>
              <a:t>background-</a:t>
            </a:r>
            <a:r>
              <a:rPr lang="pt-PT" dirty="0" err="1"/>
              <a:t>image</a:t>
            </a:r>
            <a:r>
              <a:rPr lang="pt-PT" dirty="0"/>
              <a:t>: </a:t>
            </a:r>
            <a:r>
              <a:rPr lang="pt-PT" dirty="0" err="1"/>
              <a:t>url</a:t>
            </a:r>
            <a:r>
              <a:rPr lang="pt-PT" dirty="0"/>
              <a:t>(‘imagem.png’) – apresenta a imagem como fundo da página repetindo a mesma ao longo da página</a:t>
            </a:r>
          </a:p>
          <a:p>
            <a:pPr algn="just"/>
            <a:r>
              <a:rPr lang="pt-PT" dirty="0"/>
              <a:t>background-</a:t>
            </a:r>
            <a:r>
              <a:rPr lang="pt-PT" dirty="0" err="1"/>
              <a:t>repeat</a:t>
            </a:r>
            <a:r>
              <a:rPr lang="pt-PT" dirty="0"/>
              <a:t>: no-</a:t>
            </a:r>
            <a:r>
              <a:rPr lang="pt-PT" dirty="0" err="1"/>
              <a:t>repeat</a:t>
            </a:r>
            <a:r>
              <a:rPr lang="pt-PT" dirty="0"/>
              <a:t> – faz com que a imagem seja apresentada apenas uma vez não repetindo.</a:t>
            </a:r>
          </a:p>
          <a:p>
            <a:pPr algn="just"/>
            <a:r>
              <a:rPr lang="pt-PT" dirty="0"/>
              <a:t>background-</a:t>
            </a:r>
            <a:r>
              <a:rPr lang="pt-PT" dirty="0" err="1"/>
              <a:t>repeat</a:t>
            </a:r>
            <a:r>
              <a:rPr lang="pt-PT" dirty="0"/>
              <a:t>: </a:t>
            </a:r>
            <a:r>
              <a:rPr lang="pt-PT" dirty="0" err="1"/>
              <a:t>repeat</a:t>
            </a:r>
            <a:r>
              <a:rPr lang="pt-PT" dirty="0"/>
              <a:t>-x – faz com que a imagem seja repetida na horizontal (eixo x).</a:t>
            </a:r>
          </a:p>
          <a:p>
            <a:pPr algn="just"/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59C5F9E-823C-470D-B919-DE990026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118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31E79CE2-001F-4CF0-AED4-AB32E552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47424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Background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DAEE334-1FC2-45BD-8C40-F4F3E4779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PT" dirty="0"/>
              <a:t>background-</a:t>
            </a:r>
            <a:r>
              <a:rPr lang="pt-PT" dirty="0" err="1"/>
              <a:t>position</a:t>
            </a:r>
            <a:r>
              <a:rPr lang="pt-PT" dirty="0"/>
              <a:t> – indica a posição da imagem de background</a:t>
            </a:r>
          </a:p>
        </p:txBody>
      </p:sp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BBD0172D-50E0-44E0-A214-78C5DFE3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119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924140-F90B-4B54-8A74-E664EDD11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2527110"/>
            <a:ext cx="746864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6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Cabeçalho</a:t>
            </a:r>
            <a:br>
              <a:rPr lang="pt-PT"/>
            </a:br>
            <a:r>
              <a:rPr lang="pt-PT"/>
              <a:t>tag meta</a:t>
            </a:r>
            <a:endParaRPr lang="pt-PT" dirty="0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F40FAFBE-6ABC-4E58-9774-D33D77A4BA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7" y="2996952"/>
            <a:ext cx="5542130" cy="2743074"/>
          </a:xfrm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1098DDE-44D3-42CF-A765-EFDBFBD936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pt-PT"/>
              <a:t>Author – guarda o nome do autor da página;</a:t>
            </a:r>
          </a:p>
          <a:p>
            <a:r>
              <a:rPr lang="pt-PT"/>
              <a:t>Generator – aplicação onde foi desenvolvido o código;</a:t>
            </a:r>
          </a:p>
          <a:p>
            <a:r>
              <a:rPr lang="pt-PT"/>
              <a:t>Keywords – palavras chave da página;</a:t>
            </a:r>
          </a:p>
          <a:p>
            <a:r>
              <a:rPr lang="pt-PT"/>
              <a:t>Description – descrição da página</a:t>
            </a:r>
          </a:p>
          <a:p>
            <a:r>
              <a:rPr lang="pt-PT"/>
              <a:t>Application-name – nome da aplicação/projeto</a:t>
            </a:r>
          </a:p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12</a:t>
            </a:fld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5F168A9-EAD1-4603-9CC7-B33D87EE33DC}"/>
              </a:ext>
            </a:extLst>
          </p:cNvPr>
          <p:cNvSpPr/>
          <p:nvPr/>
        </p:nvSpPr>
        <p:spPr>
          <a:xfrm>
            <a:off x="1219568" y="3865417"/>
            <a:ext cx="4876432" cy="113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202A7ABB-55AC-4763-B5D6-1ECE8DEE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0850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Sombras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0B19274E-85B3-4343-B459-7CDCB36F3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26" y="2700950"/>
            <a:ext cx="6782747" cy="2600688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BA9A6D42-5165-4432-A3C1-761901BB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4796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box-shadow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121</a:t>
            </a:fld>
            <a:endParaRPr lang="pt-PT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7AE1518A-D6AC-476D-A6F4-A45ADE888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84" y="3429000"/>
            <a:ext cx="4858428" cy="990738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67434E-8778-42FF-87DB-06E9CDEE1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3028894"/>
            <a:ext cx="1810003" cy="17909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99AAFF-28C5-4049-9F04-5BDAA99FFFAC}"/>
              </a:ext>
            </a:extLst>
          </p:cNvPr>
          <p:cNvSpPr txBox="1"/>
          <p:nvPr/>
        </p:nvSpPr>
        <p:spPr>
          <a:xfrm>
            <a:off x="5879976" y="5229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Sombra lateral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2578B44C-9717-4081-B4A2-7E0D066530E7}"/>
              </a:ext>
            </a:extLst>
          </p:cNvPr>
          <p:cNvCxnSpPr>
            <a:endCxn id="11" idx="0"/>
          </p:cNvCxnSpPr>
          <p:nvPr/>
        </p:nvCxnSpPr>
        <p:spPr>
          <a:xfrm flipH="1">
            <a:off x="6650380" y="4077072"/>
            <a:ext cx="684519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76BBA3E7-2B76-4BD2-9314-618702C35EF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233596" y="3924370"/>
            <a:ext cx="2150437" cy="130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CA691D04-4E57-4029-8041-DEFE79D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63220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box-</a:t>
            </a:r>
            <a:r>
              <a:rPr lang="pt-PT" dirty="0" err="1"/>
              <a:t>shadow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122</a:t>
            </a:fld>
            <a:endParaRPr lang="pt-PT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7AE1518A-D6AC-476D-A6F4-A45ADE888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84" y="3429000"/>
            <a:ext cx="4858428" cy="990738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67434E-8778-42FF-87DB-06E9CDEE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3028894"/>
            <a:ext cx="1810003" cy="17909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99AAFF-28C5-4049-9F04-5BDAA99FFFAC}"/>
              </a:ext>
            </a:extLst>
          </p:cNvPr>
          <p:cNvSpPr txBox="1"/>
          <p:nvPr/>
        </p:nvSpPr>
        <p:spPr>
          <a:xfrm>
            <a:off x="5879976" y="5229200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Sombra baixo (ou cima)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2578B44C-9717-4081-B4A2-7E0D066530E7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7089603" y="4077072"/>
            <a:ext cx="868805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76BBA3E7-2B76-4BD2-9314-618702C35EF6}"/>
              </a:ext>
            </a:extLst>
          </p:cNvPr>
          <p:cNvCxnSpPr>
            <a:cxnSpLocks/>
          </p:cNvCxnSpPr>
          <p:nvPr/>
        </p:nvCxnSpPr>
        <p:spPr>
          <a:xfrm>
            <a:off x="3359696" y="4704590"/>
            <a:ext cx="3024336" cy="52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6CED45E1-13BF-40A2-8A92-5393BA42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2343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box-</a:t>
            </a:r>
            <a:r>
              <a:rPr lang="pt-PT" dirty="0" err="1"/>
              <a:t>shadow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123</a:t>
            </a:fld>
            <a:endParaRPr lang="pt-PT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7AE1518A-D6AC-476D-A6F4-A45ADE888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84" y="3429000"/>
            <a:ext cx="4858428" cy="990738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67434E-8778-42FF-87DB-06E9CDEE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3028894"/>
            <a:ext cx="1810003" cy="17909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99AAFF-28C5-4049-9F04-5BDAA99FFFAC}"/>
              </a:ext>
            </a:extLst>
          </p:cNvPr>
          <p:cNvSpPr txBox="1"/>
          <p:nvPr/>
        </p:nvSpPr>
        <p:spPr>
          <a:xfrm>
            <a:off x="5879976" y="5229200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Blur</a:t>
            </a:r>
            <a:r>
              <a:rPr lang="pt-PT" dirty="0"/>
              <a:t> (intensidade da sombra)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2578B44C-9717-4081-B4A2-7E0D066530E7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7319633" y="4077072"/>
            <a:ext cx="122464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EC1D6EA0-31B7-4AC0-866A-73C8BAD5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04588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box-</a:t>
            </a:r>
            <a:r>
              <a:rPr lang="pt-PT" dirty="0" err="1"/>
              <a:t>shadow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124</a:t>
            </a:fld>
            <a:endParaRPr lang="pt-PT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7AE1518A-D6AC-476D-A6F4-A45ADE888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84" y="3429000"/>
            <a:ext cx="4858428" cy="990738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67434E-8778-42FF-87DB-06E9CDEE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3028894"/>
            <a:ext cx="1810003" cy="17909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99AAFF-28C5-4049-9F04-5BDAA99FFFAC}"/>
              </a:ext>
            </a:extLst>
          </p:cNvPr>
          <p:cNvSpPr txBox="1"/>
          <p:nvPr/>
        </p:nvSpPr>
        <p:spPr>
          <a:xfrm>
            <a:off x="5879976" y="522920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Cor da sombra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2578B44C-9717-4081-B4A2-7E0D066530E7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6683242" y="4005064"/>
            <a:ext cx="2581111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5738F32C-2CEB-4041-B9E4-3B47D8B0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44568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box-</a:t>
            </a:r>
            <a:r>
              <a:rPr lang="pt-PT" dirty="0" err="1"/>
              <a:t>shadow</a:t>
            </a:r>
            <a:endParaRPr lang="pt-PT" dirty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752525F0-EEF6-44AF-8D8D-82389CF9E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99" y="2710476"/>
            <a:ext cx="8611802" cy="2581635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F045BAA0-3F5C-4DA3-A9F4-07BD3650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82677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box-</a:t>
            </a:r>
            <a:r>
              <a:rPr lang="pt-PT" dirty="0" err="1"/>
              <a:t>shadow</a:t>
            </a:r>
            <a:endParaRPr lang="pt-PT" dirty="0"/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4971C0CC-CEC2-4019-9480-C39B85B88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2777160"/>
            <a:ext cx="7106642" cy="2448267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723F9B70-554E-4A95-B541-8A4D8A1F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78080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box-</a:t>
            </a:r>
            <a:r>
              <a:rPr lang="pt-PT" dirty="0" err="1"/>
              <a:t>shadow</a:t>
            </a:r>
            <a:endParaRPr lang="pt-PT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E8BCC5C0-3CBD-4FF5-831E-583BB2225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51" y="2772397"/>
            <a:ext cx="9297698" cy="2457793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00894875-511E-4DE5-A203-5678CDE2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06818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Text-shadow</a:t>
            </a:r>
            <a:endParaRPr lang="pt-PT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1EF75387-7CC1-4EDC-ACDE-4606DC657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468" y="3158214"/>
            <a:ext cx="7259063" cy="1686160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8C86A2D3-698F-48FB-81C2-8D0C1223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17087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Gradiente linear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D0F23D72-35E4-4DBD-81A2-CF2F315C3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32" y="2396107"/>
            <a:ext cx="7068536" cy="3210373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4D95B413-640E-4C3E-AFA2-131F2486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48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Cabeçalho</a:t>
            </a:r>
            <a:br>
              <a:rPr lang="pt-PT"/>
            </a:br>
            <a:r>
              <a:rPr lang="pt-PT"/>
              <a:t>tag meta</a:t>
            </a:r>
            <a:endParaRPr lang="pt-PT" dirty="0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F40FAFBE-6ABC-4E58-9774-D33D77A4BA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8" y="2638044"/>
            <a:ext cx="5670867" cy="2806792"/>
          </a:xfrm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1098DDE-44D3-42CF-A765-EFDBFBD93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2052" y="1825625"/>
            <a:ext cx="4881748" cy="4351338"/>
          </a:xfrm>
        </p:spPr>
        <p:txBody>
          <a:bodyPr/>
          <a:lstStyle/>
          <a:p>
            <a:r>
              <a:rPr lang="pt-PT"/>
              <a:t>http-equip=“refresh”</a:t>
            </a:r>
          </a:p>
          <a:p>
            <a:r>
              <a:rPr lang="pt-PT"/>
              <a:t>Tempo, em segundos, que a página irá recarregar.</a:t>
            </a:r>
          </a:p>
          <a:p>
            <a:r>
              <a:rPr lang="pt-PT"/>
              <a:t>Neste caso a página será recarregada de 4 em 4 segundos</a:t>
            </a:r>
          </a:p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13</a:t>
            </a:fld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A582EF-7919-4CDC-9519-050D3AADDAEF}"/>
              </a:ext>
            </a:extLst>
          </p:cNvPr>
          <p:cNvSpPr/>
          <p:nvPr/>
        </p:nvSpPr>
        <p:spPr>
          <a:xfrm flipV="1">
            <a:off x="1371600" y="4437112"/>
            <a:ext cx="3602183" cy="273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431950CC-7F79-417F-B92B-F3E7286A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35416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Gradiente linear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A5C763EC-8F9D-4D0B-A6EF-F809002C8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555298"/>
            <a:ext cx="7739999" cy="3526847"/>
          </a:xfr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130</a:t>
            </a:fld>
            <a:endParaRPr lang="pt-PT"/>
          </a:p>
        </p:txBody>
      </p:sp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CF4D083E-15CE-4674-A37E-684F0E0E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3731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Gradiente radial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53290DAD-ED7E-4ED2-8F8A-DBA7C5E3D5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0093"/>
            <a:ext cx="5181600" cy="3122402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D5E3CBC4-7960-4DA0-8394-E7262B9FE1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66" y="2577107"/>
            <a:ext cx="2629267" cy="2848373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F7EBE8DE-9F94-4031-B900-FEFA83E7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131</a:t>
            </a:fld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ACFBE46-AD60-45CB-9A06-575DC337B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38" y="5893309"/>
            <a:ext cx="6087325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019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Gradiente radial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3808BC36-B4C2-40B2-8600-C0BEE0BBE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2397"/>
            <a:ext cx="5181600" cy="297793"/>
          </a:xfrm>
        </p:spPr>
      </p:pic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3B58E88C-D52C-4AD2-9346-7B28689069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29" y="2610450"/>
            <a:ext cx="2619741" cy="2781688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1E67CC94-1CBE-4D58-BE6C-62EAB087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5DAFF75-AE57-46EB-8298-E52617FF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7285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2B2F6-6297-4C8A-8BBB-1FAAEBE1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Favicon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57EF8885-60E0-462B-B6EB-3E6EFE96D7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2" y="2696162"/>
            <a:ext cx="6302870" cy="2704272"/>
          </a:xfrm>
        </p:spPr>
      </p:pic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41F4F578-4751-4E20-A16D-FE2F009074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95" y="3685309"/>
            <a:ext cx="4652056" cy="680340"/>
          </a:xfr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95AFD91-77AE-4728-9E9A-4327142B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133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0BC7BF-F483-48E5-B3EA-5B56B02A409B}"/>
              </a:ext>
            </a:extLst>
          </p:cNvPr>
          <p:cNvSpPr txBox="1"/>
          <p:nvPr/>
        </p:nvSpPr>
        <p:spPr>
          <a:xfrm>
            <a:off x="1703512" y="5987018"/>
            <a:ext cx="34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hlinkClick r:id="rId4"/>
              </a:rPr>
              <a:t>https://www.favicon-generator.org/</a:t>
            </a:r>
            <a:endParaRPr lang="pt-PT" dirty="0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E68C378C-9A0A-430B-A27E-D757DEA2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0200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002D-1830-4658-8EF8-A93F32AE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Bootstrap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CC53C72-ECF4-4EA1-8625-FC87B0E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134</a:t>
            </a:fld>
            <a:endParaRPr lang="pt-PT"/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FE9453AC-7DBC-4147-B0EE-8F2CEB311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Build responsive, mobile-first projects on the web with the world’s most popular front-end component library.</a:t>
            </a:r>
          </a:p>
          <a:p>
            <a:pPr algn="just"/>
            <a:r>
              <a:rPr lang="en-US" dirty="0"/>
              <a:t>Bootstrap is an open source toolkit for developing with HTML, CSS, and JS. Quickly prototype your ideas or build your entire app with our Sass variables and </a:t>
            </a:r>
            <a:r>
              <a:rPr lang="en-US" dirty="0" err="1"/>
              <a:t>mixins</a:t>
            </a:r>
            <a:r>
              <a:rPr lang="en-US" dirty="0"/>
              <a:t>, responsive grid system, extensive prebuilt components, and powerful plugins built on jQuery.</a:t>
            </a:r>
          </a:p>
          <a:p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E1AD93-6B09-4A76-B5F2-160349AFC4FC}"/>
              </a:ext>
            </a:extLst>
          </p:cNvPr>
          <p:cNvSpPr txBox="1"/>
          <p:nvPr/>
        </p:nvSpPr>
        <p:spPr>
          <a:xfrm>
            <a:off x="1595880" y="5992297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hlinkClick r:id="rId2"/>
              </a:rPr>
              <a:t>https://getbootstrap.com/</a:t>
            </a:r>
            <a:endParaRPr lang="pt-PT" dirty="0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778C1D5C-E858-4E2C-B018-E5862895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02506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002D-1830-4658-8EF8-A93F32AE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Incluir o </a:t>
            </a:r>
            <a:r>
              <a:rPr lang="pt-PT" dirty="0" err="1"/>
              <a:t>Bootstrap</a:t>
            </a:r>
            <a:br>
              <a:rPr lang="pt-PT" dirty="0"/>
            </a:br>
            <a:r>
              <a:rPr lang="pt-PT" dirty="0"/>
              <a:t>(CDN)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CC53C72-ECF4-4EA1-8625-FC87B0E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135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E87510-4C7D-4F76-9636-6C7A61050D75}"/>
              </a:ext>
            </a:extLst>
          </p:cNvPr>
          <p:cNvSpPr txBox="1"/>
          <p:nvPr/>
        </p:nvSpPr>
        <p:spPr>
          <a:xfrm>
            <a:off x="838200" y="5987018"/>
            <a:ext cx="62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hlinkClick r:id="rId2"/>
              </a:rPr>
              <a:t>https://getbootstrap.com/docs/5.1/getting-started/introduction/</a:t>
            </a:r>
            <a:r>
              <a:rPr lang="pt-PT" dirty="0"/>
              <a:t> </a:t>
            </a:r>
          </a:p>
        </p:txBody>
      </p:sp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E7A7ADE1-FFD7-4E21-9F61-7966C2D1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pic>
        <p:nvPicPr>
          <p:cNvPr id="10" name="Marcador de Posição de Conteúdo 9" descr="Uma imagem com texto&#10;&#10;Descrição gerada automaticamente">
            <a:extLst>
              <a:ext uri="{FF2B5EF4-FFF2-40B4-BE49-F238E27FC236}">
                <a16:creationId xmlns:a16="http://schemas.microsoft.com/office/drawing/2014/main" id="{524C6219-F693-42AE-9CEA-C6A4606F8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7863" y="2329423"/>
            <a:ext cx="7516274" cy="3343742"/>
          </a:xfrm>
        </p:spPr>
      </p:pic>
    </p:spTree>
    <p:extLst>
      <p:ext uri="{BB962C8B-B14F-4D97-AF65-F5344CB8AC3E}">
        <p14:creationId xmlns:p14="http://schemas.microsoft.com/office/powerpoint/2010/main" val="738111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002D-1830-4658-8EF8-A93F32AE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Incluir o Bootstrap </a:t>
            </a:r>
            <a:br>
              <a:rPr lang="pt-PT"/>
            </a:br>
            <a:r>
              <a:rPr lang="pt-PT"/>
              <a:t>(Local)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CC53C72-ECF4-4EA1-8625-FC87B0E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136</a:t>
            </a:fld>
            <a:endParaRPr lang="pt-PT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A518657-E4BE-4D35-8BF2-9A0AF8A79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PT"/>
              <a:t>Aceder aos links das CDN e descarregar os ficheiros para uma pasta local.</a:t>
            </a:r>
          </a:p>
          <a:p>
            <a:pPr marL="342900" indent="-342900">
              <a:buFont typeface="+mj-lt"/>
              <a:buAutoNum type="arabicPeriod"/>
            </a:pPr>
            <a:r>
              <a:rPr lang="pt-PT"/>
              <a:t>Referenciar os ficheiros locais em vez dos da CDN</a:t>
            </a:r>
            <a:endParaRPr lang="pt-PT" dirty="0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BD07EBDB-61BD-41DE-8D06-72539C83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16268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A002D-1830-4658-8EF8-A93F32AE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Incluir o </a:t>
            </a:r>
            <a:r>
              <a:rPr lang="pt-PT" dirty="0" err="1"/>
              <a:t>Bootstrap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(Local)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CC53C72-ECF4-4EA1-8625-FC87B0E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137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D10CC2B8-85FF-4926-BF0B-B62F68A7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pic>
        <p:nvPicPr>
          <p:cNvPr id="8" name="Marcador de Posição de Conteúdo 7" descr="Uma imagem com texto&#10;&#10;Descrição gerada automaticamente">
            <a:extLst>
              <a:ext uri="{FF2B5EF4-FFF2-40B4-BE49-F238E27FC236}">
                <a16:creationId xmlns:a16="http://schemas.microsoft.com/office/drawing/2014/main" id="{BC2AC222-0822-474E-B009-7CB5A022E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941" y="1948370"/>
            <a:ext cx="8726118" cy="4105848"/>
          </a:xfrm>
        </p:spPr>
      </p:pic>
    </p:spTree>
    <p:extLst>
      <p:ext uri="{BB962C8B-B14F-4D97-AF65-F5344CB8AC3E}">
        <p14:creationId xmlns:p14="http://schemas.microsoft.com/office/powerpoint/2010/main" val="29872589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9095D-3084-4568-B8A8-8A182A8A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Container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44A22E-7939-4D07-AC17-20238E3F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PT" dirty="0"/>
              <a:t>Há dois principais tipos de containers:</a:t>
            </a:r>
          </a:p>
          <a:p>
            <a:pPr lvl="1"/>
            <a:r>
              <a:rPr lang="pt-PT" dirty="0"/>
              <a:t>container – ocupa grande parte da largura da página</a:t>
            </a:r>
          </a:p>
          <a:p>
            <a:pPr lvl="1"/>
            <a:r>
              <a:rPr lang="pt-PT" dirty="0"/>
              <a:t>container-</a:t>
            </a:r>
            <a:r>
              <a:rPr lang="pt-PT" dirty="0" err="1"/>
              <a:t>fluid</a:t>
            </a:r>
            <a:r>
              <a:rPr lang="pt-PT" dirty="0"/>
              <a:t> – ocupa a totalidade da largura da página</a:t>
            </a:r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11DDDF49-34A6-4C6C-8932-E41176D4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DF10B3-514D-4ED9-8527-9D6722E2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138</a:t>
            </a:fld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9589F9-6B93-4A1F-9751-AEFC5220F1A8}"/>
              </a:ext>
            </a:extLst>
          </p:cNvPr>
          <p:cNvSpPr txBox="1"/>
          <p:nvPr/>
        </p:nvSpPr>
        <p:spPr>
          <a:xfrm>
            <a:off x="838200" y="608199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2"/>
              </a:rPr>
              <a:t>https://getbootstrap.com/docs/5.1/layout/containers/</a:t>
            </a:r>
            <a:r>
              <a:rPr lang="pt-PT" dirty="0"/>
              <a:t> </a:t>
            </a:r>
          </a:p>
        </p:txBody>
      </p:sp>
      <p:pic>
        <p:nvPicPr>
          <p:cNvPr id="16" name="Imagem 15" descr="Uma imagem com mesa&#10;&#10;Descrição gerada automaticamente">
            <a:extLst>
              <a:ext uri="{FF2B5EF4-FFF2-40B4-BE49-F238E27FC236}">
                <a16:creationId xmlns:a16="http://schemas.microsoft.com/office/drawing/2014/main" id="{E7AB5DEA-698D-43F5-9453-A63364B7D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99" y="3048788"/>
            <a:ext cx="6426801" cy="29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445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9095D-3084-4568-B8A8-8A182A8A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Container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25618841-8CC1-4259-BC62-4027D2F24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 b="9973"/>
          <a:stretch/>
        </p:blipFill>
        <p:spPr>
          <a:xfrm>
            <a:off x="2231136" y="2362669"/>
            <a:ext cx="7729728" cy="4038131"/>
          </a:xfr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DF10B3-514D-4ED9-8527-9D6722E2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139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2186A4F0-19E1-48B4-89BD-5D21731F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5343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Parágrafos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D8279EC5-72EF-4C50-AA4E-031E6496EF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6251"/>
            <a:ext cx="5181600" cy="3130086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8BFA9C17-090D-49A8-AD34-8C5941F4DC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55" y="2405634"/>
            <a:ext cx="4229690" cy="3191320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4358E1F7-ACFB-49D3-A5A7-E3CCF701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4433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9095D-3084-4568-B8A8-8A182A8A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Row</a:t>
            </a:r>
            <a:r>
              <a:rPr lang="pt-PT" dirty="0"/>
              <a:t> / col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DF10B3-514D-4ED9-8527-9D6722E2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140</a:t>
            </a:fld>
            <a:endParaRPr lang="pt-PT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E916417-3570-425B-AC1B-7B0FE5072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A organização da página deve ser feita utilizando o esquema de tabela com </a:t>
            </a:r>
            <a:r>
              <a:rPr lang="pt-PT" dirty="0" err="1"/>
              <a:t>div</a:t>
            </a:r>
            <a:r>
              <a:rPr lang="pt-PT" dirty="0"/>
              <a:t>, assim deve-se começar por colocar o container, de seguida as </a:t>
            </a:r>
            <a:r>
              <a:rPr lang="pt-PT" dirty="0" err="1"/>
              <a:t>row</a:t>
            </a:r>
            <a:r>
              <a:rPr lang="pt-PT" dirty="0"/>
              <a:t> e dentro de cada </a:t>
            </a:r>
            <a:r>
              <a:rPr lang="pt-PT" dirty="0" err="1"/>
              <a:t>row</a:t>
            </a:r>
            <a:r>
              <a:rPr lang="pt-PT" dirty="0"/>
              <a:t> as col necessárias</a:t>
            </a:r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DFBA8786-3E33-4B1D-9564-9BE29850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95208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9095D-3084-4568-B8A8-8A182A8A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Row</a:t>
            </a:r>
            <a:r>
              <a:rPr lang="pt-PT" dirty="0"/>
              <a:t> / col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5AE82EBD-5C76-42CA-B981-5E083A4786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b="21389"/>
          <a:stretch/>
        </p:blipFill>
        <p:spPr>
          <a:xfrm>
            <a:off x="838200" y="2743059"/>
            <a:ext cx="5181600" cy="2516469"/>
          </a:xfrm>
        </p:spPr>
      </p:pic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65BA6F4F-05CD-4013-A710-16ED23FED6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92277"/>
            <a:ext cx="5181600" cy="2018034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1BE96D70-D452-4CA7-8790-0DB04CC5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DF10B3-514D-4ED9-8527-9D6722E2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52207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9095D-3084-4568-B8A8-8A182A8A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Classes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A31DE122-3D09-45D0-B52F-38905F84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PT" dirty="0" err="1"/>
              <a:t>row</a:t>
            </a:r>
            <a:r>
              <a:rPr lang="pt-PT" dirty="0"/>
              <a:t> – cria uma linha num container</a:t>
            </a:r>
          </a:p>
          <a:p>
            <a:pPr algn="just"/>
            <a:r>
              <a:rPr lang="pt-PT" dirty="0"/>
              <a:t>col – cria uma coluna numa </a:t>
            </a:r>
            <a:r>
              <a:rPr lang="pt-PT" dirty="0" err="1"/>
              <a:t>row</a:t>
            </a:r>
            <a:r>
              <a:rPr lang="pt-PT" dirty="0"/>
              <a:t> (cada </a:t>
            </a:r>
            <a:r>
              <a:rPr lang="pt-PT" dirty="0" err="1"/>
              <a:t>row</a:t>
            </a:r>
            <a:r>
              <a:rPr lang="pt-PT" dirty="0"/>
              <a:t> é dividida em 12 espaços, se criar duas col-6 dentro da mesma </a:t>
            </a:r>
            <a:r>
              <a:rPr lang="pt-PT" dirty="0" err="1"/>
              <a:t>row</a:t>
            </a:r>
            <a:r>
              <a:rPr lang="pt-PT" dirty="0"/>
              <a:t>, cada uma ocupa metade da página)</a:t>
            </a:r>
          </a:p>
          <a:p>
            <a:pPr algn="just"/>
            <a:r>
              <a:rPr lang="pt-PT" dirty="0"/>
              <a:t>m-X – cria uma margem a volta do elemento (X deve ser substituído por um valor entre 1 e 5). Para especificar para que direção queremos a margem colocar ml-X (</a:t>
            </a:r>
            <a:r>
              <a:rPr lang="pt-PT" dirty="0" err="1"/>
              <a:t>margin-left</a:t>
            </a:r>
            <a:r>
              <a:rPr lang="pt-PT" dirty="0"/>
              <a:t>), </a:t>
            </a:r>
            <a:r>
              <a:rPr lang="pt-PT" dirty="0" err="1"/>
              <a:t>mr</a:t>
            </a:r>
            <a:r>
              <a:rPr lang="pt-PT" dirty="0"/>
              <a:t>-X (</a:t>
            </a:r>
            <a:r>
              <a:rPr lang="pt-PT" dirty="0" err="1"/>
              <a:t>margin-right</a:t>
            </a:r>
            <a:r>
              <a:rPr lang="pt-PT" dirty="0"/>
              <a:t>), </a:t>
            </a:r>
            <a:r>
              <a:rPr lang="pt-PT" dirty="0" err="1"/>
              <a:t>mt</a:t>
            </a:r>
            <a:r>
              <a:rPr lang="pt-PT" dirty="0"/>
              <a:t>-X (</a:t>
            </a:r>
            <a:r>
              <a:rPr lang="pt-PT" dirty="0" err="1"/>
              <a:t>margin</a:t>
            </a:r>
            <a:r>
              <a:rPr lang="pt-PT" dirty="0"/>
              <a:t>-top) ou </a:t>
            </a:r>
            <a:r>
              <a:rPr lang="pt-PT" dirty="0" err="1"/>
              <a:t>mb</a:t>
            </a:r>
            <a:r>
              <a:rPr lang="pt-PT" dirty="0"/>
              <a:t>-X (</a:t>
            </a:r>
            <a:r>
              <a:rPr lang="pt-PT" dirty="0" err="1"/>
              <a:t>margin-bottom</a:t>
            </a:r>
            <a:r>
              <a:rPr lang="pt-PT" dirty="0"/>
              <a:t>)</a:t>
            </a:r>
          </a:p>
          <a:p>
            <a:pPr algn="just"/>
            <a:r>
              <a:rPr lang="pt-PT" dirty="0"/>
              <a:t>p-X – semelhante ao m-X mas para </a:t>
            </a:r>
            <a:r>
              <a:rPr lang="pt-PT" dirty="0" err="1"/>
              <a:t>padding</a:t>
            </a:r>
            <a:r>
              <a:rPr lang="pt-PT" dirty="0"/>
              <a:t> (margem dentro do elemento</a:t>
            </a:r>
          </a:p>
          <a:p>
            <a:pPr algn="just"/>
            <a:r>
              <a:rPr lang="pt-PT" dirty="0" err="1"/>
              <a:t>text-center</a:t>
            </a:r>
            <a:r>
              <a:rPr lang="pt-PT" dirty="0"/>
              <a:t> – alinha o texto ao centro no elemento em que se insere</a:t>
            </a:r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DF10B3-514D-4ED9-8527-9D6722E2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142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49734627-5635-4D9F-9A58-496399D1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38503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9095D-3084-4568-B8A8-8A182A8A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Classes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A31DE122-3D09-45D0-B52F-38905F84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dirty="0" err="1"/>
              <a:t>bg-dark</a:t>
            </a:r>
            <a:r>
              <a:rPr lang="pt-PT" dirty="0"/>
              <a:t> – coloca uma cor de fundo escura no elemento em que se insere (ver </a:t>
            </a:r>
            <a:r>
              <a:rPr lang="pt-PT" dirty="0" err="1"/>
              <a:t>colors</a:t>
            </a:r>
            <a:r>
              <a:rPr lang="pt-PT" dirty="0"/>
              <a:t> na documentação do </a:t>
            </a:r>
            <a:r>
              <a:rPr lang="pt-PT" dirty="0" err="1"/>
              <a:t>Bootstrap</a:t>
            </a:r>
            <a:r>
              <a:rPr lang="pt-PT" dirty="0"/>
              <a:t>)</a:t>
            </a:r>
          </a:p>
          <a:p>
            <a:pPr algn="just"/>
            <a:r>
              <a:rPr lang="pt-PT" dirty="0" err="1"/>
              <a:t>text-danger</a:t>
            </a:r>
            <a:r>
              <a:rPr lang="pt-PT" dirty="0"/>
              <a:t> – muda a cor do texto para vermelho (ver </a:t>
            </a:r>
            <a:r>
              <a:rPr lang="pt-PT" dirty="0" err="1"/>
              <a:t>colors</a:t>
            </a:r>
            <a:r>
              <a:rPr lang="pt-PT" dirty="0"/>
              <a:t> na documentação do </a:t>
            </a:r>
            <a:r>
              <a:rPr lang="pt-PT" dirty="0" err="1"/>
              <a:t>Bootstrap</a:t>
            </a:r>
            <a:r>
              <a:rPr lang="pt-PT" dirty="0"/>
              <a:t>)</a:t>
            </a:r>
          </a:p>
          <a:p>
            <a:pPr algn="just"/>
            <a:r>
              <a:rPr lang="pt-PT" dirty="0" err="1"/>
              <a:t>fixed-bottom</a:t>
            </a:r>
            <a:r>
              <a:rPr lang="pt-PT" dirty="0"/>
              <a:t> – fixa um elemento no fundo da página independentemente do </a:t>
            </a:r>
            <a:r>
              <a:rPr lang="pt-PT" dirty="0" err="1"/>
              <a:t>scroll</a:t>
            </a:r>
            <a:r>
              <a:rPr lang="pt-PT" dirty="0"/>
              <a:t> que é feito (usado normalmente para o </a:t>
            </a:r>
            <a:r>
              <a:rPr lang="pt-PT" dirty="0" err="1"/>
              <a:t>footer</a:t>
            </a:r>
            <a:r>
              <a:rPr lang="pt-PT" dirty="0"/>
              <a:t>)</a:t>
            </a:r>
          </a:p>
          <a:p>
            <a:pPr algn="just"/>
            <a:r>
              <a:rPr lang="pt-PT" dirty="0"/>
              <a:t>offset-X – usado para ocupar espaços em branco, normalmente combinado com col (</a:t>
            </a:r>
            <a:r>
              <a:rPr lang="pt-PT" dirty="0" err="1"/>
              <a:t>ex</a:t>
            </a:r>
            <a:r>
              <a:rPr lang="pt-PT" dirty="0"/>
              <a:t>: &lt;</a:t>
            </a:r>
            <a:r>
              <a:rPr lang="pt-PT" dirty="0" err="1"/>
              <a:t>div</a:t>
            </a:r>
            <a:r>
              <a:rPr lang="pt-PT" dirty="0"/>
              <a:t> </a:t>
            </a:r>
            <a:r>
              <a:rPr lang="pt-PT" dirty="0" err="1"/>
              <a:t>class</a:t>
            </a:r>
            <a:r>
              <a:rPr lang="pt-PT" dirty="0"/>
              <a:t>=“col-4 offset-4”&gt;)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DF10B3-514D-4ED9-8527-9D6722E2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143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1FAE6253-BCE2-4683-BBFE-C5AD8417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52622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3415B-FAFF-4CE7-AD3F-D149848A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FontAwesome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67389F7-8083-4532-AA23-3AE3230AA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A versão atual obriga a registo e está dividida em parte paga e parte gratuita.</a:t>
            </a:r>
          </a:p>
          <a:p>
            <a:pPr algn="just"/>
            <a:r>
              <a:rPr lang="pt-PT" dirty="0"/>
              <a:t>O </a:t>
            </a:r>
            <a:r>
              <a:rPr lang="pt-PT" dirty="0" err="1"/>
              <a:t>FontAwesome</a:t>
            </a:r>
            <a:r>
              <a:rPr lang="pt-PT" dirty="0"/>
              <a:t> pode ser importado através de CDN selecionando a versão correta em: </a:t>
            </a:r>
            <a:r>
              <a:rPr lang="pt-PT" dirty="0">
                <a:hlinkClick r:id="rId2"/>
              </a:rPr>
              <a:t>https://cdnjs.com/libraries/font-awesome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8C6A911-711A-49DF-BE7D-F1292661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144</a:t>
            </a:fld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9298DB-874C-4923-BB80-926B48091936}"/>
              </a:ext>
            </a:extLst>
          </p:cNvPr>
          <p:cNvSpPr txBox="1"/>
          <p:nvPr/>
        </p:nvSpPr>
        <p:spPr>
          <a:xfrm>
            <a:off x="838200" y="6081991"/>
            <a:ext cx="260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hlinkClick r:id="rId3"/>
              </a:rPr>
              <a:t>https://fontawesome.com/</a:t>
            </a:r>
            <a:endParaRPr lang="pt-PT" dirty="0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41635C1C-0376-40D7-A8B9-B3EC840B9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88414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71F13-62A2-4AE1-AE75-90532913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Animate.css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0E0C8B-E275-4C2E-8FBD-A79C68E55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dirty="0"/>
              <a:t>Permite adicionar animações simples a elementos do projeto</a:t>
            </a:r>
          </a:p>
          <a:p>
            <a:r>
              <a:rPr lang="pt-PT" dirty="0"/>
              <a:t>Acrescentar ao projeto:</a:t>
            </a:r>
          </a:p>
          <a:p>
            <a:pPr marL="268288" indent="0">
              <a:buNone/>
            </a:pPr>
            <a:r>
              <a:rPr lang="pt-PT" sz="2000" dirty="0">
                <a:hlinkClick r:id="rId3"/>
              </a:rPr>
              <a:t>https://raw.githubusercontent.com/daneden/animate.css/master/animate.css</a:t>
            </a:r>
            <a:endParaRPr lang="pt-PT" sz="2000" dirty="0"/>
          </a:p>
          <a:p>
            <a:r>
              <a:rPr lang="pt-PT" dirty="0"/>
              <a:t>Exemplo: &lt;h1 </a:t>
            </a:r>
            <a:r>
              <a:rPr lang="pt-PT" dirty="0" err="1"/>
              <a:t>class</a:t>
            </a:r>
            <a:r>
              <a:rPr lang="pt-PT" dirty="0"/>
              <a:t>=“</a:t>
            </a:r>
            <a:r>
              <a:rPr lang="pt-PT" dirty="0" err="1"/>
              <a:t>animated</a:t>
            </a:r>
            <a:r>
              <a:rPr lang="pt-PT" dirty="0"/>
              <a:t> </a:t>
            </a:r>
            <a:r>
              <a:rPr lang="pt-PT" dirty="0" err="1"/>
              <a:t>infinite</a:t>
            </a:r>
            <a:r>
              <a:rPr lang="pt-PT" dirty="0"/>
              <a:t> </a:t>
            </a:r>
            <a:r>
              <a:rPr lang="pt-PT" dirty="0" err="1"/>
              <a:t>bounce</a:t>
            </a:r>
            <a:r>
              <a:rPr lang="pt-PT" dirty="0"/>
              <a:t>”&gt;Olá&lt;/h1&gt;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animated</a:t>
            </a:r>
            <a:r>
              <a:rPr lang="pt-PT" dirty="0"/>
              <a:t> – indica que o elemento será animado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infinite</a:t>
            </a:r>
            <a:r>
              <a:rPr lang="pt-PT" dirty="0"/>
              <a:t> – anima o elemento infinitamente (opcional)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bounce</a:t>
            </a:r>
            <a:r>
              <a:rPr lang="pt-PT" dirty="0"/>
              <a:t> – efeito escolhido (outros no site abaixo)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22BB75-43E7-4F21-BD3B-C3D58C44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145</a:t>
            </a:fld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E6942E0-F7D5-48D2-BAC1-2280635E2836}"/>
              </a:ext>
            </a:extLst>
          </p:cNvPr>
          <p:cNvSpPr txBox="1"/>
          <p:nvPr/>
        </p:nvSpPr>
        <p:spPr>
          <a:xfrm>
            <a:off x="835054" y="6071910"/>
            <a:ext cx="366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hlinkClick r:id="rId4"/>
              </a:rPr>
              <a:t>https://daneden.github.io/animate.css/</a:t>
            </a:r>
            <a:endParaRPr lang="pt-PT" dirty="0"/>
          </a:p>
        </p:txBody>
      </p:sp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A43C7792-6CC1-41A5-8FF8-AEEFD0B1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37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Espaços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23877DE-52CC-42FC-9A32-362EDF654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Em HTML quando inserimos um conjunto de espaços apenas é contabilizado com um, assim para colocar mais espaços devemos usar o comando &amp;</a:t>
            </a:r>
            <a:r>
              <a:rPr lang="pt-PT" dirty="0" err="1"/>
              <a:t>nbsp</a:t>
            </a:r>
            <a:r>
              <a:rPr lang="pt-PT" dirty="0"/>
              <a:t>; (</a:t>
            </a:r>
            <a:r>
              <a:rPr lang="pt-PT" i="1" dirty="0"/>
              <a:t>non-</a:t>
            </a:r>
            <a:r>
              <a:rPr lang="pt-PT" i="1" dirty="0" err="1"/>
              <a:t>breakind</a:t>
            </a:r>
            <a:r>
              <a:rPr lang="pt-PT" i="1" dirty="0"/>
              <a:t> </a:t>
            </a:r>
            <a:r>
              <a:rPr lang="pt-PT" i="1" dirty="0" err="1"/>
              <a:t>space</a:t>
            </a:r>
            <a:r>
              <a:rPr lang="pt-PT" dirty="0"/>
              <a:t>)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15</a:t>
            </a:fld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AADAFE91-B8E1-404D-AF73-A379A77F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008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Espaços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233939C3-CAB6-46CD-A7E7-FB556AD83E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2648"/>
            <a:ext cx="5181600" cy="2797292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0D3D2BE9-2529-4435-8BE6-E6BB7B9658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1"/>
          <a:stretch/>
        </p:blipFill>
        <p:spPr>
          <a:xfrm>
            <a:off x="6643391" y="2480230"/>
            <a:ext cx="4239217" cy="3042128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3947E3C6-1969-48C9-9EC0-5BB2DF28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608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Break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23877DE-52CC-42FC-9A32-362EDF654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A </a:t>
            </a:r>
            <a:r>
              <a:rPr lang="pt-PT" dirty="0" err="1"/>
              <a:t>tag</a:t>
            </a:r>
            <a:r>
              <a:rPr lang="pt-PT" dirty="0"/>
              <a:t> &lt;</a:t>
            </a:r>
            <a:r>
              <a:rPr lang="pt-PT" dirty="0" err="1"/>
              <a:t>br</a:t>
            </a:r>
            <a:r>
              <a:rPr lang="pt-PT" dirty="0"/>
              <a:t>&gt; é usada para fazer uma quebra de linha, vulgarmente denominada de ENTER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17</a:t>
            </a:fld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F024E866-FEA4-4FDD-8F25-64CA797E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690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Break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A3D98B1F-8703-4661-A435-315D5B2E54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4973"/>
            <a:ext cx="5181600" cy="2892641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0501F2A0-4B01-4B5E-9162-6371CB421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91" y="2410397"/>
            <a:ext cx="4239217" cy="3181794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40502195-AA34-4273-8009-55AFBABE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563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Comentários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23877DE-52CC-42FC-9A32-362EDF654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Os comentários servem para inserir elementos na nossa página que não serão visíveis na apresentação da mesma, ainda assim estão no código fonte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19</a:t>
            </a:fld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46D58FF6-AE55-463B-A348-87E8E9D1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931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HTML5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BA7E127-0244-45E6-A828-24FACC124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HTML is the World Wide Web’s core markup language. Originally, HTML was primarily designed as a language for semantically describing scientific documents. Its general design, however, has enabled it to be adapted, over the subsequent years, to describe a number of other types of documents and even applications.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pt-PT" dirty="0">
                <a:hlinkClick r:id="rId2"/>
              </a:rPr>
              <a:t>https://www.w3.org/TR/html5/introduction.html#scope</a:t>
            </a:r>
            <a:r>
              <a:rPr lang="pt-PT" dirty="0"/>
              <a:t> </a:t>
            </a:r>
          </a:p>
          <a:p>
            <a:pPr algn="just"/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2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A68311C4-AD59-4FC7-8DFB-6EE9BF50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9961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Comentários</a:t>
            </a:r>
          </a:p>
        </p:txBody>
      </p:sp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1CB36904-27E2-491C-9F74-5A937A2ADF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4518"/>
            <a:ext cx="5181600" cy="2853552"/>
          </a:xfrm>
        </p:spPr>
      </p:pic>
      <p:pic>
        <p:nvPicPr>
          <p:cNvPr id="15" name="Marcador de Posição de Conteúdo 14">
            <a:extLst>
              <a:ext uri="{FF2B5EF4-FFF2-40B4-BE49-F238E27FC236}">
                <a16:creationId xmlns:a16="http://schemas.microsoft.com/office/drawing/2014/main" id="{67F8BEEB-B7D6-40DE-A8A8-1A468DC251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91" y="2410397"/>
            <a:ext cx="4239217" cy="3181794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A577D5D4-0D76-4817-8089-7D71FEC8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427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 err="1"/>
              <a:t>Headers</a:t>
            </a:r>
            <a:endParaRPr lang="pt-PT" dirty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8AC65114-73F6-4474-9D29-A4B90B3151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038"/>
            <a:ext cx="5181600" cy="4190511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82B8A199-9E90-4AF7-80BC-F59E27110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55" y="2229396"/>
            <a:ext cx="4229690" cy="3543795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802B969B-DBD6-4E8E-A54E-B2226F2A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423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Formatação com </a:t>
            </a:r>
            <a:r>
              <a:rPr lang="pt-PT" dirty="0" err="1"/>
              <a:t>tags</a:t>
            </a:r>
            <a:endParaRPr lang="pt-PT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23877DE-52CC-42FC-9A32-362EDF654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dirty="0"/>
              <a:t>&lt;b&gt; - negrito (bold)</a:t>
            </a:r>
          </a:p>
          <a:p>
            <a:pPr algn="just"/>
            <a:r>
              <a:rPr lang="pt-PT" dirty="0"/>
              <a:t>&lt;i&gt; - itálico, normalmente usado para estrangeirismos</a:t>
            </a:r>
          </a:p>
          <a:p>
            <a:pPr algn="just"/>
            <a:r>
              <a:rPr lang="pt-PT" dirty="0"/>
              <a:t>&lt;u&gt; - sublinhado (</a:t>
            </a:r>
            <a:r>
              <a:rPr lang="pt-PT" dirty="0" err="1"/>
              <a:t>underlined</a:t>
            </a:r>
            <a:r>
              <a:rPr lang="pt-PT" dirty="0"/>
              <a:t>)</a:t>
            </a:r>
          </a:p>
          <a:p>
            <a:pPr algn="just"/>
            <a:r>
              <a:rPr lang="pt-PT" dirty="0"/>
              <a:t>&lt;s&gt; - rasurado (</a:t>
            </a:r>
            <a:r>
              <a:rPr lang="pt-PT" dirty="0" err="1"/>
              <a:t>scratched</a:t>
            </a:r>
            <a:r>
              <a:rPr lang="pt-PT" dirty="0"/>
              <a:t>)</a:t>
            </a:r>
          </a:p>
          <a:p>
            <a:pPr algn="just"/>
            <a:r>
              <a:rPr lang="pt-PT" dirty="0"/>
              <a:t>&lt;</a:t>
            </a:r>
            <a:r>
              <a:rPr lang="pt-PT" dirty="0" err="1"/>
              <a:t>strong</a:t>
            </a:r>
            <a:r>
              <a:rPr lang="pt-PT" dirty="0"/>
              <a:t>&gt; - semelhante ao &lt;b&gt;, utilizado para chamar à atenção</a:t>
            </a:r>
          </a:p>
          <a:p>
            <a:pPr algn="just"/>
            <a:r>
              <a:rPr lang="pt-PT" dirty="0"/>
              <a:t>&lt;em&gt; - semelhante ao &lt;i&gt;, utilizado para dar ênfase</a:t>
            </a:r>
          </a:p>
          <a:p>
            <a:pPr algn="just"/>
            <a:r>
              <a:rPr lang="pt-PT" dirty="0"/>
              <a:t>&lt;</a:t>
            </a:r>
            <a:r>
              <a:rPr lang="pt-PT" dirty="0" err="1"/>
              <a:t>sub</a:t>
            </a:r>
            <a:r>
              <a:rPr lang="pt-PT" dirty="0"/>
              <a:t>&gt; - texto em subscrito (índice)</a:t>
            </a:r>
          </a:p>
          <a:p>
            <a:pPr algn="just"/>
            <a:r>
              <a:rPr lang="pt-PT" dirty="0"/>
              <a:t>&lt;</a:t>
            </a:r>
            <a:r>
              <a:rPr lang="pt-PT" dirty="0" err="1"/>
              <a:t>sup</a:t>
            </a:r>
            <a:r>
              <a:rPr lang="pt-PT" dirty="0"/>
              <a:t>&gt; - texto em </a:t>
            </a:r>
            <a:r>
              <a:rPr lang="pt-PT" dirty="0" err="1"/>
              <a:t>superescrito</a:t>
            </a:r>
            <a:r>
              <a:rPr lang="pt-PT" dirty="0"/>
              <a:t> (expoente)</a:t>
            </a:r>
          </a:p>
          <a:p>
            <a:pPr algn="just"/>
            <a:endParaRPr lang="pt-PT" dirty="0"/>
          </a:p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22</a:t>
            </a:fld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95E4EB29-5BC7-4DEC-A168-233199DA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88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Formatação com </a:t>
            </a:r>
            <a:r>
              <a:rPr lang="pt-PT" dirty="0" err="1"/>
              <a:t>tags</a:t>
            </a:r>
            <a:endParaRPr lang="pt-PT" dirty="0"/>
          </a:p>
        </p:txBody>
      </p:sp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24BD6B92-BE38-419B-84BB-9B6EC1465B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63" y="1825625"/>
            <a:ext cx="3647673" cy="4351338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5D1AB65D-2BF0-484E-9E5F-B8337956A8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8" y="2229396"/>
            <a:ext cx="4220164" cy="3543795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ED0078AD-48D6-4F90-A706-854CD0187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6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Imagens</a:t>
            </a:r>
            <a:br>
              <a:rPr lang="pt-PT" dirty="0"/>
            </a:br>
            <a:r>
              <a:rPr lang="pt-PT" dirty="0"/>
              <a:t>Link da internet</a:t>
            </a:r>
          </a:p>
        </p:txBody>
      </p:sp>
      <p:pic>
        <p:nvPicPr>
          <p:cNvPr id="16" name="Marcador de Posição de Conteúdo 15">
            <a:extLst>
              <a:ext uri="{FF2B5EF4-FFF2-40B4-BE49-F238E27FC236}">
                <a16:creationId xmlns:a16="http://schemas.microsoft.com/office/drawing/2014/main" id="{ADD980FD-225E-4117-964B-51C8D9971C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06" y="1825625"/>
            <a:ext cx="4175587" cy="4351338"/>
          </a:xfrm>
        </p:spPr>
      </p:pic>
      <p:pic>
        <p:nvPicPr>
          <p:cNvPr id="18" name="Marcador de Posição de Conteúdo 17">
            <a:extLst>
              <a:ext uri="{FF2B5EF4-FFF2-40B4-BE49-F238E27FC236}">
                <a16:creationId xmlns:a16="http://schemas.microsoft.com/office/drawing/2014/main" id="{035F803F-6522-4941-89A2-3A15AF5404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70" y="2277028"/>
            <a:ext cx="4182059" cy="3448531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A0B9847A-A82C-481F-BD80-8644A835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957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Imagens</a:t>
            </a:r>
            <a:br>
              <a:rPr lang="pt-PT" dirty="0"/>
            </a:br>
            <a:r>
              <a:rPr lang="pt-PT" dirty="0"/>
              <a:t>Imagem local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A2947F40-988C-40A3-A039-3C19746CD8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6727"/>
            <a:ext cx="5181600" cy="3529134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9F9EACDB-6865-4DE4-A7AF-F69528FCB3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07" y="2229396"/>
            <a:ext cx="4191585" cy="3543795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96F4610D-3C2C-43E6-9D35-B67E8B8E2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734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Imagens</a:t>
            </a:r>
          </a:p>
        </p:txBody>
      </p:sp>
      <p:pic>
        <p:nvPicPr>
          <p:cNvPr id="16" name="Marcador de Posição de Conteúdo 15">
            <a:extLst>
              <a:ext uri="{FF2B5EF4-FFF2-40B4-BE49-F238E27FC236}">
                <a16:creationId xmlns:a16="http://schemas.microsoft.com/office/drawing/2014/main" id="{D748FCC7-264B-497E-ADFE-FE5C121783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2779"/>
            <a:ext cx="5181600" cy="2777030"/>
          </a:xfrm>
        </p:spPr>
      </p:pic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1E0AB744-FE64-41A0-81E2-E4724E51CF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63" t="10800" r="75987" b="56444"/>
          <a:stretch/>
        </p:blipFill>
        <p:spPr>
          <a:xfrm>
            <a:off x="6746748" y="2316489"/>
            <a:ext cx="4032504" cy="3369610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4DD32B66-9D32-4E13-A5AD-260CA6CB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26</a:t>
            </a:fld>
            <a:endParaRPr lang="pt-PT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570A4EB-39A2-42B5-994C-52D73E6286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4117404"/>
            <a:ext cx="144016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26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Imagens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9A661D19-B16A-47F8-B107-862DCCC827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2628"/>
            <a:ext cx="5181600" cy="2757331"/>
          </a:xfrm>
        </p:spPr>
      </p:pic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61C35E6B-3144-428D-A5BF-9EF116ECE8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18" y="2224633"/>
            <a:ext cx="4220164" cy="3553321"/>
          </a:xfrm>
        </p:spPr>
      </p:pic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8C0FAF1A-FED3-4CB7-8068-C68C6775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27</a:t>
            </a:fld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41A8AFF-A8FF-48E2-8B87-9A6656DE66D0}"/>
              </a:ext>
            </a:extLst>
          </p:cNvPr>
          <p:cNvSpPr/>
          <p:nvPr/>
        </p:nvSpPr>
        <p:spPr>
          <a:xfrm flipV="1">
            <a:off x="2717681" y="4192609"/>
            <a:ext cx="1794942" cy="355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42AF788-ECA2-4387-A51B-036225DA907E}"/>
              </a:ext>
            </a:extLst>
          </p:cNvPr>
          <p:cNvSpPr txBox="1"/>
          <p:nvPr/>
        </p:nvSpPr>
        <p:spPr>
          <a:xfrm>
            <a:off x="2927648" y="5445224"/>
            <a:ext cx="201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Ficheiro não existe!</a:t>
            </a: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AE158EF2-36CB-4AC3-ACF5-AFFA0DD737A1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flipH="1" flipV="1">
            <a:off x="3615152" y="4548248"/>
            <a:ext cx="322067" cy="89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364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Links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768C0198-5023-43BC-AF0A-75ABB62DB0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8330"/>
            <a:ext cx="5181600" cy="1945928"/>
          </a:xfrm>
        </p:spPr>
      </p:pic>
      <p:pic>
        <p:nvPicPr>
          <p:cNvPr id="15" name="Marcador de Posição de Conteúdo 14">
            <a:extLst>
              <a:ext uri="{FF2B5EF4-FFF2-40B4-BE49-F238E27FC236}">
                <a16:creationId xmlns:a16="http://schemas.microsoft.com/office/drawing/2014/main" id="{31FFE862-4F2B-4F1E-9984-725127C6E5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07" y="2224633"/>
            <a:ext cx="4191585" cy="3553321"/>
          </a:xfrm>
        </p:spPr>
      </p:pic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3F9BD6FC-CF8A-4DB0-A813-7C347EB0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28</a:t>
            </a:fld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2A23DD0-74F2-45C7-9759-D3EC0CC17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4891"/>
            <a:ext cx="144016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28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Links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93121AB1-A120-47D4-B1A4-90BD61F52F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1747"/>
            <a:ext cx="5181600" cy="2599094"/>
          </a:xfrm>
        </p:spPr>
      </p:pic>
      <p:pic>
        <p:nvPicPr>
          <p:cNvPr id="15" name="Marcador de Posição de Conteúdo 14">
            <a:extLst>
              <a:ext uri="{FF2B5EF4-FFF2-40B4-BE49-F238E27FC236}">
                <a16:creationId xmlns:a16="http://schemas.microsoft.com/office/drawing/2014/main" id="{31FFE862-4F2B-4F1E-9984-725127C6E5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07" y="2224633"/>
            <a:ext cx="4191585" cy="3553321"/>
          </a:xfrm>
        </p:spPr>
      </p:pic>
      <p:sp>
        <p:nvSpPr>
          <p:cNvPr id="11" name="Marcador de Posição do Rodapé 3">
            <a:extLst>
              <a:ext uri="{FF2B5EF4-FFF2-40B4-BE49-F238E27FC236}">
                <a16:creationId xmlns:a16="http://schemas.microsoft.com/office/drawing/2014/main" id="{BA01019A-B413-4C25-A2AF-AE9FBD9F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29</a:t>
            </a:fld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2A23DD0-74F2-45C7-9759-D3EC0CC17A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4891"/>
            <a:ext cx="144016" cy="14401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59BF879-8004-4E9C-A866-593B80FDDE82}"/>
              </a:ext>
            </a:extLst>
          </p:cNvPr>
          <p:cNvSpPr/>
          <p:nvPr/>
        </p:nvSpPr>
        <p:spPr>
          <a:xfrm flipV="1">
            <a:off x="2030681" y="4507468"/>
            <a:ext cx="1941083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0525DF-B227-4B74-85F1-69139484B4EA}"/>
              </a:ext>
            </a:extLst>
          </p:cNvPr>
          <p:cNvSpPr txBox="1"/>
          <p:nvPr/>
        </p:nvSpPr>
        <p:spPr>
          <a:xfrm>
            <a:off x="2355424" y="5584300"/>
            <a:ext cx="32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Abre o link num novo separador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B810472E-9C57-45F4-9217-B6707FD1F76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49782" y="4876800"/>
            <a:ext cx="521982" cy="70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5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dirty="0"/>
              <a:t>Estrutura básica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1CF82761-6F7E-4ADF-8923-A6E8ED913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1" y="1825625"/>
            <a:ext cx="6386338" cy="4351338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2FC075DE-1B55-40B1-85BD-D81D36B9D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3094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Links Internos</a:t>
            </a:r>
          </a:p>
        </p:txBody>
      </p:sp>
      <p:pic>
        <p:nvPicPr>
          <p:cNvPr id="17" name="Marcador de Posição de Conteúdo 16">
            <a:extLst>
              <a:ext uri="{FF2B5EF4-FFF2-40B4-BE49-F238E27FC236}">
                <a16:creationId xmlns:a16="http://schemas.microsoft.com/office/drawing/2014/main" id="{6A308C04-0AC7-4A3F-BE48-0B7121219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96" y="2148423"/>
            <a:ext cx="5792008" cy="3705742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FEF04AF2-463B-4D6C-A3AA-1B8CD763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789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Links Internos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502E0533-41C9-481E-A651-4C6BF72434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90" y="1825625"/>
            <a:ext cx="1716020" cy="4351338"/>
          </a:xfrm>
        </p:spPr>
      </p:pic>
      <p:pic>
        <p:nvPicPr>
          <p:cNvPr id="17" name="Marcador de Posição de Conteúdo 16">
            <a:extLst>
              <a:ext uri="{FF2B5EF4-FFF2-40B4-BE49-F238E27FC236}">
                <a16:creationId xmlns:a16="http://schemas.microsoft.com/office/drawing/2014/main" id="{89620635-3190-4BF5-B519-693726C10D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16" y="1825625"/>
            <a:ext cx="1888767" cy="4351338"/>
          </a:xfrm>
        </p:spPr>
      </p:pic>
      <p:sp>
        <p:nvSpPr>
          <p:cNvPr id="11" name="Marcador de Posição do Rodapé 3">
            <a:extLst>
              <a:ext uri="{FF2B5EF4-FFF2-40B4-BE49-F238E27FC236}">
                <a16:creationId xmlns:a16="http://schemas.microsoft.com/office/drawing/2014/main" id="{49A65920-4AFC-4E09-ACC3-A14BD685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31</a:t>
            </a:fld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EACB967-9F78-40A5-AF43-04B22FAF44A2}"/>
              </a:ext>
            </a:extLst>
          </p:cNvPr>
          <p:cNvSpPr/>
          <p:nvPr/>
        </p:nvSpPr>
        <p:spPr>
          <a:xfrm flipV="1">
            <a:off x="2570990" y="5958076"/>
            <a:ext cx="682849" cy="2136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09B0B9-9966-4395-938D-3DBE6DBC6310}"/>
              </a:ext>
            </a:extLst>
          </p:cNvPr>
          <p:cNvSpPr txBox="1"/>
          <p:nvPr/>
        </p:nvSpPr>
        <p:spPr>
          <a:xfrm>
            <a:off x="5159896" y="5987018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Clicando aqui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F40C9DA2-15A6-4143-AB25-E68A6B1250F1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3253839" y="6064880"/>
            <a:ext cx="1906057" cy="10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A50FECB4-3C92-459C-8C1A-CD08185A83ED}"/>
              </a:ext>
            </a:extLst>
          </p:cNvPr>
          <p:cNvSpPr/>
          <p:nvPr/>
        </p:nvSpPr>
        <p:spPr>
          <a:xfrm>
            <a:off x="5159896" y="4005064"/>
            <a:ext cx="187220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5478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Links Internos</a:t>
            </a:r>
          </a:p>
        </p:txBody>
      </p:sp>
      <p:sp>
        <p:nvSpPr>
          <p:cNvPr id="23" name="Marcador de Posição de Conteúdo 22">
            <a:extLst>
              <a:ext uri="{FF2B5EF4-FFF2-40B4-BE49-F238E27FC236}">
                <a16:creationId xmlns:a16="http://schemas.microsoft.com/office/drawing/2014/main" id="{498AFC47-66CC-4EA3-A695-40C29E83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A </a:t>
            </a:r>
            <a:r>
              <a:rPr lang="pt-PT" dirty="0" err="1"/>
              <a:t>tag</a:t>
            </a:r>
            <a:r>
              <a:rPr lang="pt-PT" dirty="0"/>
              <a:t> “a </a:t>
            </a:r>
            <a:r>
              <a:rPr lang="pt-PT" dirty="0" err="1"/>
              <a:t>name</a:t>
            </a:r>
            <a:r>
              <a:rPr lang="pt-PT" dirty="0"/>
              <a:t>” permite definirmos zonas de página e com o link tradicional (a </a:t>
            </a:r>
            <a:r>
              <a:rPr lang="pt-PT" dirty="0" err="1"/>
              <a:t>href</a:t>
            </a:r>
            <a:r>
              <a:rPr lang="pt-PT" dirty="0"/>
              <a:t>) conseguimos saltar para essas zonas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32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8EAEAB18-61DC-4C0B-B509-6EC26A68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9803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Listas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23877DE-52CC-42FC-9A32-362EDF654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No &lt;</a:t>
            </a:r>
            <a:r>
              <a:rPr lang="pt-PT" dirty="0" err="1"/>
              <a:t>ul</a:t>
            </a:r>
            <a:r>
              <a:rPr lang="pt-PT" dirty="0"/>
              <a:t>&gt; especificando o </a:t>
            </a:r>
            <a:r>
              <a:rPr lang="pt-PT" dirty="0" err="1"/>
              <a:t>type</a:t>
            </a:r>
            <a:r>
              <a:rPr lang="pt-PT" dirty="0"/>
              <a:t> podemos colocar </a:t>
            </a:r>
            <a:r>
              <a:rPr lang="pt-PT" dirty="0" err="1"/>
              <a:t>square</a:t>
            </a:r>
            <a:r>
              <a:rPr lang="pt-PT" dirty="0"/>
              <a:t>, </a:t>
            </a:r>
            <a:r>
              <a:rPr lang="pt-PT" dirty="0" err="1"/>
              <a:t>circle</a:t>
            </a:r>
            <a:r>
              <a:rPr lang="pt-PT" dirty="0"/>
              <a:t>, entre outros.</a:t>
            </a:r>
          </a:p>
          <a:p>
            <a:pPr algn="just"/>
            <a:r>
              <a:rPr lang="pt-PT" dirty="0"/>
              <a:t>No &lt;</a:t>
            </a:r>
            <a:r>
              <a:rPr lang="pt-PT" dirty="0" err="1"/>
              <a:t>ol</a:t>
            </a:r>
            <a:r>
              <a:rPr lang="pt-PT" dirty="0"/>
              <a:t>&gt; especificando o </a:t>
            </a:r>
            <a:r>
              <a:rPr lang="pt-PT" dirty="0" err="1"/>
              <a:t>type</a:t>
            </a:r>
            <a:r>
              <a:rPr lang="pt-PT" dirty="0"/>
              <a:t> podemos colocar letras maiúsculas, minúsculas, números, entre outros.</a:t>
            </a:r>
          </a:p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33</a:t>
            </a:fld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8E11B0D2-70B6-4CB4-8815-F41A0625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86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Listas ordenadas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8856AAF1-5000-4C0C-94B4-2A99AB50E1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0161"/>
            <a:ext cx="5181600" cy="3742266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7835CC90-7A0E-4B36-AB73-3B59E0535F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28" y="2372291"/>
            <a:ext cx="4248743" cy="3258005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3DCDC1BC-123B-4061-A0CA-DAF4C008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6988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Listas não ordenadas</a:t>
            </a:r>
          </a:p>
        </p:txBody>
      </p:sp>
      <p:pic>
        <p:nvPicPr>
          <p:cNvPr id="18" name="Marcador de Posição de Conteúdo 17">
            <a:extLst>
              <a:ext uri="{FF2B5EF4-FFF2-40B4-BE49-F238E27FC236}">
                <a16:creationId xmlns:a16="http://schemas.microsoft.com/office/drawing/2014/main" id="{013C99D3-2341-450F-BE5D-0A1D9375B2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9725"/>
            <a:ext cx="5181600" cy="3423138"/>
          </a:xfrm>
        </p:spPr>
      </p:pic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50B4ABE7-1C33-4D1F-B702-74D43210F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28" y="2224633"/>
            <a:ext cx="4248743" cy="3553321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2E42F8B1-0ACC-4E15-BD15-B15BC9D8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0630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Elementos principais html5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23877DE-52CC-42FC-9A32-362EDF654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t-PT" dirty="0" err="1"/>
              <a:t>Main</a:t>
            </a:r>
            <a:r>
              <a:rPr lang="pt-PT" dirty="0"/>
              <a:t> – elemento principal da página (deve existir apenas 1);</a:t>
            </a:r>
          </a:p>
          <a:p>
            <a:r>
              <a:rPr lang="pt-PT" dirty="0" err="1"/>
              <a:t>Header</a:t>
            </a:r>
            <a:r>
              <a:rPr lang="pt-PT" dirty="0"/>
              <a:t> – cabeçalho da página, normalmente o primeiro elemento da página (dentro do body), podem existir mais </a:t>
            </a:r>
            <a:r>
              <a:rPr lang="pt-PT" dirty="0" err="1"/>
              <a:t>tags</a:t>
            </a:r>
            <a:r>
              <a:rPr lang="pt-PT" dirty="0"/>
              <a:t> </a:t>
            </a:r>
            <a:r>
              <a:rPr lang="pt-PT" dirty="0" err="1"/>
              <a:t>header</a:t>
            </a:r>
            <a:r>
              <a:rPr lang="pt-PT" dirty="0"/>
              <a:t>, por exemplo o </a:t>
            </a:r>
            <a:r>
              <a:rPr lang="pt-PT" dirty="0" err="1"/>
              <a:t>header</a:t>
            </a:r>
            <a:r>
              <a:rPr lang="pt-PT" dirty="0"/>
              <a:t> de um artigo;</a:t>
            </a:r>
          </a:p>
          <a:p>
            <a:r>
              <a:rPr lang="pt-PT" dirty="0" err="1"/>
              <a:t>Nav</a:t>
            </a:r>
            <a:r>
              <a:rPr lang="pt-PT" dirty="0"/>
              <a:t> – barra de navegação entre páginas/ligações exteriores;</a:t>
            </a:r>
          </a:p>
          <a:p>
            <a:r>
              <a:rPr lang="pt-PT" dirty="0" err="1"/>
              <a:t>Article</a:t>
            </a:r>
            <a:r>
              <a:rPr lang="pt-PT" dirty="0"/>
              <a:t> – utilizado para </a:t>
            </a:r>
            <a:r>
              <a:rPr lang="pt-PT" dirty="0" err="1"/>
              <a:t>posts</a:t>
            </a:r>
            <a:r>
              <a:rPr lang="pt-PT" dirty="0"/>
              <a:t> de fórum ou blog, artigos de vários tipos;</a:t>
            </a:r>
          </a:p>
          <a:p>
            <a:r>
              <a:rPr lang="pt-PT" dirty="0" err="1"/>
              <a:t>Section</a:t>
            </a:r>
            <a:r>
              <a:rPr lang="pt-PT" dirty="0"/>
              <a:t> – áreas específicas da página com conteúdo normalmente curto;</a:t>
            </a:r>
          </a:p>
          <a:p>
            <a:r>
              <a:rPr lang="pt-PT" dirty="0" err="1"/>
              <a:t>Aside</a:t>
            </a:r>
            <a:r>
              <a:rPr lang="pt-PT" dirty="0"/>
              <a:t> – normalmente barra lateral com questionários rápidos,  publicidade ou artigos relacionados com o tema da página;</a:t>
            </a:r>
          </a:p>
          <a:p>
            <a:r>
              <a:rPr lang="pt-PT" dirty="0" err="1"/>
              <a:t>Footer</a:t>
            </a:r>
            <a:r>
              <a:rPr lang="pt-PT" dirty="0"/>
              <a:t> – rodapé da página normalmente com o autor da página, copyright e links relacionados.</a:t>
            </a:r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14820134-5D92-4A20-88D3-A98BBAA6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6158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Elementos principais html5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23877DE-52CC-42FC-9A32-362EDF654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dirty="0"/>
              <a:t>Tomando como exemplo a página seguinte vamos analisar as áreas específicas mencionadas anteriormente. De realçar que apenas aplicando os CSS que vamos ver mais à frente será percetível as diferenças entre áreas.</a:t>
            </a:r>
          </a:p>
          <a:p>
            <a:r>
              <a:rPr lang="pt-PT" dirty="0"/>
              <a:t>Vamos tomar como exemplo a página seguinte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37</a:t>
            </a:fld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E4A14CF7-5034-459A-A803-9B6A938E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1308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343833-0E87-42B0-83BA-709A61BA0BFF}" type="slidenum">
              <a:rPr lang="pt-PT" smtClean="0"/>
              <a:pPr/>
              <a:t>38</a:t>
            </a:fld>
            <a:endParaRPr lang="pt-PT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6C2812D7-B10E-422D-8E6B-D83B2186C1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76804"/>
            <a:ext cx="4608512" cy="6704392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B55BDCA-F526-4A95-98F3-131F67F080BF}"/>
              </a:ext>
            </a:extLst>
          </p:cNvPr>
          <p:cNvSpPr txBox="1"/>
          <p:nvPr/>
        </p:nvSpPr>
        <p:spPr>
          <a:xfrm>
            <a:off x="1569402" y="3234583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Main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FFB6D-97A4-4D49-AAE5-8E238F0C27D7}"/>
              </a:ext>
            </a:extLst>
          </p:cNvPr>
          <p:cNvSpPr txBox="1"/>
          <p:nvPr/>
        </p:nvSpPr>
        <p:spPr>
          <a:xfrm>
            <a:off x="3055773" y="24004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Header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DF710F-F793-4FB6-A6E6-F16673E7BFAF}"/>
              </a:ext>
            </a:extLst>
          </p:cNvPr>
          <p:cNvSpPr txBox="1"/>
          <p:nvPr/>
        </p:nvSpPr>
        <p:spPr>
          <a:xfrm>
            <a:off x="8428694" y="481382"/>
            <a:ext cx="432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Nav</a:t>
            </a:r>
            <a:endParaRPr lang="pt-PT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132DB6-D827-4E2E-8D59-EC603B69DB13}"/>
              </a:ext>
            </a:extLst>
          </p:cNvPr>
          <p:cNvSpPr txBox="1"/>
          <p:nvPr/>
        </p:nvSpPr>
        <p:spPr>
          <a:xfrm>
            <a:off x="2316712" y="3491212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Article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2B9100-7B67-4452-8DB6-31D0F800BD58}"/>
              </a:ext>
            </a:extLst>
          </p:cNvPr>
          <p:cNvSpPr txBox="1"/>
          <p:nvPr/>
        </p:nvSpPr>
        <p:spPr>
          <a:xfrm>
            <a:off x="8448965" y="6520503"/>
            <a:ext cx="610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Footer</a:t>
            </a:r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3E9F3A-1804-4EAA-BCAE-DA8F02F24B4A}"/>
              </a:ext>
            </a:extLst>
          </p:cNvPr>
          <p:cNvSpPr txBox="1"/>
          <p:nvPr/>
        </p:nvSpPr>
        <p:spPr>
          <a:xfrm>
            <a:off x="8644970" y="2930461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Aside</a:t>
            </a:r>
            <a:endParaRPr lang="pt-PT" sz="12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120A1B9-B229-4A06-B9E8-FC232E62164A}"/>
              </a:ext>
            </a:extLst>
          </p:cNvPr>
          <p:cNvSpPr txBox="1"/>
          <p:nvPr/>
        </p:nvSpPr>
        <p:spPr>
          <a:xfrm>
            <a:off x="3105492" y="2750441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Section</a:t>
            </a:r>
            <a:endParaRPr lang="pt-PT" dirty="0"/>
          </a:p>
        </p:txBody>
      </p:sp>
      <p:sp>
        <p:nvSpPr>
          <p:cNvPr id="17" name="Chaveta à direita 16">
            <a:extLst>
              <a:ext uri="{FF2B5EF4-FFF2-40B4-BE49-F238E27FC236}">
                <a16:creationId xmlns:a16="http://schemas.microsoft.com/office/drawing/2014/main" id="{3941B5B2-6DB7-4D54-B445-AEDDF1202814}"/>
              </a:ext>
            </a:extLst>
          </p:cNvPr>
          <p:cNvSpPr/>
          <p:nvPr/>
        </p:nvSpPr>
        <p:spPr>
          <a:xfrm>
            <a:off x="8400257" y="548680"/>
            <a:ext cx="45719" cy="1440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haveta à direita 17">
            <a:extLst>
              <a:ext uri="{FF2B5EF4-FFF2-40B4-BE49-F238E27FC236}">
                <a16:creationId xmlns:a16="http://schemas.microsoft.com/office/drawing/2014/main" id="{BC27F562-B67D-4574-95AA-774B42385E77}"/>
              </a:ext>
            </a:extLst>
          </p:cNvPr>
          <p:cNvSpPr/>
          <p:nvPr/>
        </p:nvSpPr>
        <p:spPr>
          <a:xfrm>
            <a:off x="8400256" y="908720"/>
            <a:ext cx="244715" cy="4320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85A2CA62-A895-4EF7-AF57-EDFB276D9EA6}"/>
              </a:ext>
            </a:extLst>
          </p:cNvPr>
          <p:cNvSpPr/>
          <p:nvPr/>
        </p:nvSpPr>
        <p:spPr>
          <a:xfrm>
            <a:off x="2063552" y="76804"/>
            <a:ext cx="148312" cy="65925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haveta à esquerda 20">
            <a:extLst>
              <a:ext uri="{FF2B5EF4-FFF2-40B4-BE49-F238E27FC236}">
                <a16:creationId xmlns:a16="http://schemas.microsoft.com/office/drawing/2014/main" id="{3E6F40C7-BCCF-4A01-A911-7AB9963736AE}"/>
              </a:ext>
            </a:extLst>
          </p:cNvPr>
          <p:cNvSpPr/>
          <p:nvPr/>
        </p:nvSpPr>
        <p:spPr>
          <a:xfrm>
            <a:off x="3643432" y="76804"/>
            <a:ext cx="148312" cy="6158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Chaveta à esquerda 21">
            <a:extLst>
              <a:ext uri="{FF2B5EF4-FFF2-40B4-BE49-F238E27FC236}">
                <a16:creationId xmlns:a16="http://schemas.microsoft.com/office/drawing/2014/main" id="{D0DDCB7F-0842-4FA7-B400-27AE1382A48E}"/>
              </a:ext>
            </a:extLst>
          </p:cNvPr>
          <p:cNvSpPr/>
          <p:nvPr/>
        </p:nvSpPr>
        <p:spPr>
          <a:xfrm>
            <a:off x="3746025" y="2348880"/>
            <a:ext cx="91438" cy="1080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haveta à esquerda 23">
            <a:extLst>
              <a:ext uri="{FF2B5EF4-FFF2-40B4-BE49-F238E27FC236}">
                <a16:creationId xmlns:a16="http://schemas.microsoft.com/office/drawing/2014/main" id="{26F2DA69-8EE7-49A2-964D-AA326F17009D}"/>
              </a:ext>
            </a:extLst>
          </p:cNvPr>
          <p:cNvSpPr/>
          <p:nvPr/>
        </p:nvSpPr>
        <p:spPr>
          <a:xfrm>
            <a:off x="2927648" y="805354"/>
            <a:ext cx="91438" cy="56519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Chaveta à direita 24">
            <a:extLst>
              <a:ext uri="{FF2B5EF4-FFF2-40B4-BE49-F238E27FC236}">
                <a16:creationId xmlns:a16="http://schemas.microsoft.com/office/drawing/2014/main" id="{BE1D1950-FAB9-485A-99D9-125D002AD070}"/>
              </a:ext>
            </a:extLst>
          </p:cNvPr>
          <p:cNvSpPr/>
          <p:nvPr/>
        </p:nvSpPr>
        <p:spPr>
          <a:xfrm>
            <a:off x="8400256" y="6583681"/>
            <a:ext cx="45719" cy="1506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8802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343833-0E87-42B0-83BA-709A61BA0BFF}" type="slidenum">
              <a:rPr lang="pt-PT" smtClean="0"/>
              <a:pPr/>
              <a:t>39</a:t>
            </a:fld>
            <a:endParaRPr lang="pt-PT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6C2812D7-B10E-422D-8E6B-D83B2186C1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76804"/>
            <a:ext cx="4608512" cy="6704392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FFB6D-97A4-4D49-AAE5-8E238F0C27D7}"/>
              </a:ext>
            </a:extLst>
          </p:cNvPr>
          <p:cNvSpPr txBox="1"/>
          <p:nvPr/>
        </p:nvSpPr>
        <p:spPr>
          <a:xfrm>
            <a:off x="3055772" y="240041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Main</a:t>
            </a:r>
            <a:endParaRPr lang="pt-PT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23820BD-15CF-4C9E-93F6-F111C41DA24A}"/>
              </a:ext>
            </a:extLst>
          </p:cNvPr>
          <p:cNvSpPr/>
          <p:nvPr/>
        </p:nvSpPr>
        <p:spPr>
          <a:xfrm>
            <a:off x="3791744" y="76804"/>
            <a:ext cx="4608512" cy="670439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508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Estrutura básica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1CF82761-6F7E-4ADF-8923-A6E8ED913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1" y="1825625"/>
            <a:ext cx="6386338" cy="4351338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55F2B329-7CEA-4318-8DAE-B8430161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4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9DBAF6-7F04-4ED2-9F6C-971EEB833712}"/>
              </a:ext>
            </a:extLst>
          </p:cNvPr>
          <p:cNvSpPr txBox="1"/>
          <p:nvPr/>
        </p:nvSpPr>
        <p:spPr>
          <a:xfrm>
            <a:off x="7956256" y="1846907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Informação do tipo de ficheiro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23A4AC-6BCC-49F7-AFB5-513BB0C340E2}"/>
              </a:ext>
            </a:extLst>
          </p:cNvPr>
          <p:cNvSpPr/>
          <p:nvPr/>
        </p:nvSpPr>
        <p:spPr>
          <a:xfrm>
            <a:off x="2902830" y="1785040"/>
            <a:ext cx="3284213" cy="471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5D6B0326-48E9-4D52-A534-445534F916B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187043" y="2020676"/>
            <a:ext cx="1769213" cy="10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498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343833-0E87-42B0-83BA-709A61BA0BFF}" type="slidenum">
              <a:rPr lang="pt-PT" smtClean="0"/>
              <a:pPr/>
              <a:t>40</a:t>
            </a:fld>
            <a:endParaRPr lang="pt-PT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6C2812D7-B10E-422D-8E6B-D83B2186C1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76804"/>
            <a:ext cx="4608512" cy="6704392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FFB6D-97A4-4D49-AAE5-8E238F0C27D7}"/>
              </a:ext>
            </a:extLst>
          </p:cNvPr>
          <p:cNvSpPr txBox="1"/>
          <p:nvPr/>
        </p:nvSpPr>
        <p:spPr>
          <a:xfrm>
            <a:off x="3055773" y="24004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Header</a:t>
            </a:r>
            <a:endParaRPr lang="pt-PT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23820BD-15CF-4C9E-93F6-F111C41DA24A}"/>
              </a:ext>
            </a:extLst>
          </p:cNvPr>
          <p:cNvSpPr/>
          <p:nvPr/>
        </p:nvSpPr>
        <p:spPr>
          <a:xfrm>
            <a:off x="3791744" y="76804"/>
            <a:ext cx="4608512" cy="6879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6523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343833-0E87-42B0-83BA-709A61BA0BFF}" type="slidenum">
              <a:rPr lang="pt-PT" smtClean="0"/>
              <a:pPr/>
              <a:t>41</a:t>
            </a:fld>
            <a:endParaRPr lang="pt-PT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6C2812D7-B10E-422D-8E6B-D83B2186C1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76804"/>
            <a:ext cx="4608512" cy="6704392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FFB6D-97A4-4D49-AAE5-8E238F0C27D7}"/>
              </a:ext>
            </a:extLst>
          </p:cNvPr>
          <p:cNvSpPr txBox="1"/>
          <p:nvPr/>
        </p:nvSpPr>
        <p:spPr>
          <a:xfrm>
            <a:off x="3071664" y="487705"/>
            <a:ext cx="432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Nav</a:t>
            </a:r>
            <a:endParaRPr lang="pt-PT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23820BD-15CF-4C9E-93F6-F111C41DA24A}"/>
              </a:ext>
            </a:extLst>
          </p:cNvPr>
          <p:cNvSpPr/>
          <p:nvPr/>
        </p:nvSpPr>
        <p:spPr>
          <a:xfrm>
            <a:off x="3791744" y="517039"/>
            <a:ext cx="4608512" cy="2476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7466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343833-0E87-42B0-83BA-709A61BA0BFF}" type="slidenum">
              <a:rPr lang="pt-PT" smtClean="0"/>
              <a:pPr/>
              <a:t>42</a:t>
            </a:fld>
            <a:endParaRPr lang="pt-PT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6C2812D7-B10E-422D-8E6B-D83B2186C1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76804"/>
            <a:ext cx="4608512" cy="6704392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FFB6D-97A4-4D49-AAE5-8E238F0C27D7}"/>
              </a:ext>
            </a:extLst>
          </p:cNvPr>
          <p:cNvSpPr txBox="1"/>
          <p:nvPr/>
        </p:nvSpPr>
        <p:spPr>
          <a:xfrm>
            <a:off x="3071664" y="836713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Article</a:t>
            </a:r>
            <a:endParaRPr lang="pt-PT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23820BD-15CF-4C9E-93F6-F111C41DA24A}"/>
              </a:ext>
            </a:extLst>
          </p:cNvPr>
          <p:cNvSpPr/>
          <p:nvPr/>
        </p:nvSpPr>
        <p:spPr>
          <a:xfrm>
            <a:off x="3791744" y="764703"/>
            <a:ext cx="3024336" cy="568863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71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343833-0E87-42B0-83BA-709A61BA0BFF}" type="slidenum">
              <a:rPr lang="pt-PT" smtClean="0"/>
              <a:pPr/>
              <a:t>43</a:t>
            </a:fld>
            <a:endParaRPr lang="pt-PT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6C2812D7-B10E-422D-8E6B-D83B2186C1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76804"/>
            <a:ext cx="4608512" cy="6704392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FFB6D-97A4-4D49-AAE5-8E238F0C27D7}"/>
              </a:ext>
            </a:extLst>
          </p:cNvPr>
          <p:cNvSpPr txBox="1"/>
          <p:nvPr/>
        </p:nvSpPr>
        <p:spPr>
          <a:xfrm>
            <a:off x="3071665" y="2786446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Section</a:t>
            </a:r>
            <a:endParaRPr lang="pt-PT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23820BD-15CF-4C9E-93F6-F111C41DA24A}"/>
              </a:ext>
            </a:extLst>
          </p:cNvPr>
          <p:cNvSpPr/>
          <p:nvPr/>
        </p:nvSpPr>
        <p:spPr>
          <a:xfrm>
            <a:off x="3791744" y="2348881"/>
            <a:ext cx="1368152" cy="115212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3157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343833-0E87-42B0-83BA-709A61BA0BFF}" type="slidenum">
              <a:rPr lang="pt-PT" smtClean="0"/>
              <a:pPr/>
              <a:t>44</a:t>
            </a:fld>
            <a:endParaRPr lang="pt-PT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6C2812D7-B10E-422D-8E6B-D83B2186C1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76804"/>
            <a:ext cx="4608512" cy="6704392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FFB6D-97A4-4D49-AAE5-8E238F0C27D7}"/>
              </a:ext>
            </a:extLst>
          </p:cNvPr>
          <p:cNvSpPr txBox="1"/>
          <p:nvPr/>
        </p:nvSpPr>
        <p:spPr>
          <a:xfrm>
            <a:off x="8435152" y="2791962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Aside</a:t>
            </a:r>
            <a:endParaRPr lang="pt-PT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23820BD-15CF-4C9E-93F6-F111C41DA24A}"/>
              </a:ext>
            </a:extLst>
          </p:cNvPr>
          <p:cNvSpPr/>
          <p:nvPr/>
        </p:nvSpPr>
        <p:spPr>
          <a:xfrm>
            <a:off x="6816080" y="836712"/>
            <a:ext cx="1584176" cy="446449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0650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343833-0E87-42B0-83BA-709A61BA0BFF}" type="slidenum">
              <a:rPr lang="pt-PT" smtClean="0"/>
              <a:pPr/>
              <a:t>45</a:t>
            </a:fld>
            <a:endParaRPr lang="pt-PT"/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6C2812D7-B10E-422D-8E6B-D83B2186C1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76804"/>
            <a:ext cx="4608512" cy="6704392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FFB6D-97A4-4D49-AAE5-8E238F0C27D7}"/>
              </a:ext>
            </a:extLst>
          </p:cNvPr>
          <p:cNvSpPr txBox="1"/>
          <p:nvPr/>
        </p:nvSpPr>
        <p:spPr>
          <a:xfrm>
            <a:off x="8421780" y="6491065"/>
            <a:ext cx="610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 err="1"/>
              <a:t>Footer</a:t>
            </a:r>
            <a:endParaRPr lang="pt-PT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23820BD-15CF-4C9E-93F6-F111C41DA24A}"/>
              </a:ext>
            </a:extLst>
          </p:cNvPr>
          <p:cNvSpPr/>
          <p:nvPr/>
        </p:nvSpPr>
        <p:spPr>
          <a:xfrm>
            <a:off x="3791744" y="6525344"/>
            <a:ext cx="4608512" cy="25585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7869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Elementos principais html5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23877DE-52CC-42FC-9A32-362EDF654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dirty="0"/>
              <a:t>&lt;</a:t>
            </a:r>
            <a:r>
              <a:rPr lang="pt-PT" dirty="0" err="1"/>
              <a:t>small</a:t>
            </a:r>
            <a:r>
              <a:rPr lang="pt-PT" dirty="0"/>
              <a:t>&gt; - utilizado para colocar mensagem de copyright;</a:t>
            </a:r>
          </a:p>
          <a:p>
            <a:pPr algn="just"/>
            <a:r>
              <a:rPr lang="pt-PT" dirty="0"/>
              <a:t>&lt;</a:t>
            </a:r>
            <a:r>
              <a:rPr lang="pt-PT" dirty="0" err="1"/>
              <a:t>address</a:t>
            </a:r>
            <a:r>
              <a:rPr lang="pt-PT" dirty="0"/>
              <a:t>&gt; - utilizado para colocar informação de contacto.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46</a:t>
            </a:fld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F7E429AC-7F0F-4C52-B69D-059D85F5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796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Elementos principais html5</a:t>
            </a:r>
            <a:endParaRPr lang="pt-PT" dirty="0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A7D777D2-1B6B-4AD9-B861-61EE489EF4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3" y="2914267"/>
            <a:ext cx="5575177" cy="2544424"/>
          </a:xfrm>
        </p:spPr>
      </p:pic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40D8F661-2436-4AAB-834B-4B8BEED8F4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33" y="2638425"/>
            <a:ext cx="3766684" cy="3101975"/>
          </a:xfr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47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BCD99925-DB96-47E5-AAF2-89F51B391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52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Tabelas</a:t>
            </a:r>
            <a:br>
              <a:rPr lang="pt-PT" dirty="0"/>
            </a:br>
            <a:r>
              <a:rPr lang="pt-PT" dirty="0"/>
              <a:t>(HTML antigo)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D23877DE-52CC-42FC-9A32-362EDF654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Uma tabela em HTML contém um conjunto de linhas &lt;</a:t>
            </a:r>
            <a:r>
              <a:rPr lang="pt-PT" dirty="0" err="1"/>
              <a:t>tr</a:t>
            </a:r>
            <a:r>
              <a:rPr lang="pt-PT" dirty="0"/>
              <a:t>&gt; e cada uma dessas linhas contém células &lt;</a:t>
            </a:r>
            <a:r>
              <a:rPr lang="pt-PT" dirty="0" err="1"/>
              <a:t>td</a:t>
            </a:r>
            <a:r>
              <a:rPr lang="pt-PT" dirty="0"/>
              <a:t>&gt;</a:t>
            </a:r>
          </a:p>
          <a:p>
            <a:pPr algn="just"/>
            <a:r>
              <a:rPr lang="pt-PT" dirty="0"/>
              <a:t>O elemento &lt;</a:t>
            </a:r>
            <a:r>
              <a:rPr lang="pt-PT" dirty="0" err="1"/>
              <a:t>th</a:t>
            </a:r>
            <a:r>
              <a:rPr lang="pt-PT" dirty="0"/>
              <a:t>&gt; apresenta os cabeçalhos das colunas ou linhas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48</a:t>
            </a:fld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4CF56B90-057D-4C80-B0C1-FE052059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2625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Tabelas</a:t>
            </a:r>
            <a:br>
              <a:rPr lang="pt-PT" dirty="0"/>
            </a:br>
            <a:r>
              <a:rPr lang="pt-PT" dirty="0"/>
              <a:t>(HTML antigo)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9997072F-B061-4E3B-B40F-CEB73367F2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26" y="1825625"/>
            <a:ext cx="4667548" cy="4351338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30BE4B1F-055B-4678-A885-A29446635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07" y="2281791"/>
            <a:ext cx="4191585" cy="3439005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E207AEC7-DCBF-4936-BA2D-4DAD402B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012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dirty="0"/>
              <a:t>Estrutura básica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1CF82761-6F7E-4ADF-8923-A6E8ED913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1" y="1825625"/>
            <a:ext cx="6386338" cy="4351338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92E306F6-F753-4D64-8980-E88D3CB8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5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9DBAF6-7F04-4ED2-9F6C-971EEB833712}"/>
              </a:ext>
            </a:extLst>
          </p:cNvPr>
          <p:cNvSpPr txBox="1"/>
          <p:nvPr/>
        </p:nvSpPr>
        <p:spPr>
          <a:xfrm>
            <a:off x="1706775" y="3368847"/>
            <a:ext cx="1725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Abertura e </a:t>
            </a:r>
          </a:p>
          <a:p>
            <a:r>
              <a:rPr lang="pt-PT" dirty="0"/>
              <a:t>definição do </a:t>
            </a:r>
          </a:p>
          <a:p>
            <a:r>
              <a:rPr lang="pt-PT" dirty="0"/>
              <a:t>idioma da página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23A4AC-6BCC-49F7-AFB5-513BB0C340E2}"/>
              </a:ext>
            </a:extLst>
          </p:cNvPr>
          <p:cNvSpPr/>
          <p:nvPr/>
        </p:nvSpPr>
        <p:spPr>
          <a:xfrm>
            <a:off x="2802578" y="2238889"/>
            <a:ext cx="4358244" cy="413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5D6B0326-48E9-4D52-A534-445534F916B0}"/>
              </a:ext>
            </a:extLst>
          </p:cNvPr>
          <p:cNvCxnSpPr>
            <a:cxnSpLocks/>
          </p:cNvCxnSpPr>
          <p:nvPr/>
        </p:nvCxnSpPr>
        <p:spPr>
          <a:xfrm flipV="1">
            <a:off x="2711624" y="2652625"/>
            <a:ext cx="820556" cy="8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21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Tabelas</a:t>
            </a:r>
            <a:br>
              <a:rPr lang="pt-PT" dirty="0"/>
            </a:br>
            <a:r>
              <a:rPr lang="pt-PT" dirty="0"/>
              <a:t>(HTML antigo)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439E5371-810C-4A85-81BB-CD30E711A7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44" y="1825625"/>
            <a:ext cx="4616911" cy="4351338"/>
          </a:xfrm>
        </p:spPr>
      </p:pic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8AA161D0-D472-4464-9FE9-3868D09291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81" y="2272265"/>
            <a:ext cx="4210638" cy="3458058"/>
          </a:xfrm>
        </p:spPr>
      </p:pic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75B65FA6-0A5C-433A-8773-B6E0BC6A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50</a:t>
            </a:fld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1EFCDA8-5A29-46E0-B929-68C8976D6B10}"/>
              </a:ext>
            </a:extLst>
          </p:cNvPr>
          <p:cNvSpPr/>
          <p:nvPr/>
        </p:nvSpPr>
        <p:spPr>
          <a:xfrm>
            <a:off x="2743201" y="3301217"/>
            <a:ext cx="1258784" cy="392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46196E-211E-433F-89EA-1D058513B619}"/>
              </a:ext>
            </a:extLst>
          </p:cNvPr>
          <p:cNvSpPr txBox="1"/>
          <p:nvPr/>
        </p:nvSpPr>
        <p:spPr>
          <a:xfrm>
            <a:off x="3249079" y="5710019"/>
            <a:ext cx="747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Aplicamos um </a:t>
            </a:r>
            <a:r>
              <a:rPr lang="pt-PT" i="1" dirty="0" err="1"/>
              <a:t>border</a:t>
            </a:r>
            <a:r>
              <a:rPr lang="pt-PT" dirty="0"/>
              <a:t> para que a tabela seja mais percetível</a:t>
            </a:r>
          </a:p>
          <a:p>
            <a:r>
              <a:rPr lang="pt-PT" dirty="0"/>
              <a:t>Não deve ser usada esta propriedade mas sim CSS (mais à frente vamos ver)</a:t>
            </a: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433A2215-6605-4F82-9CDA-F140FB6C0809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H="1" flipV="1">
            <a:off x="3372593" y="3693227"/>
            <a:ext cx="3613727" cy="201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04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Tabelas</a:t>
            </a:r>
            <a:br>
              <a:rPr lang="pt-PT" dirty="0"/>
            </a:br>
            <a:r>
              <a:rPr lang="pt-PT" dirty="0"/>
              <a:t>(HTML antigo)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0CED043-E56B-488C-931F-156F1204A9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06" y="1825625"/>
            <a:ext cx="4063588" cy="4351338"/>
          </a:xfrm>
        </p:spPr>
      </p:pic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15583C43-6094-4BBF-9463-66ABF0BC3F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55" y="2262739"/>
            <a:ext cx="4229690" cy="3477110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B2EB4D22-86DC-4111-9272-5192A55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6297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Tabelas Semânticas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E34B807D-41AA-484C-BBDF-BA738CC6C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As tabelas semânticas são mais performáticas e específicas, assim teremos os elementos:</a:t>
            </a:r>
          </a:p>
          <a:p>
            <a:r>
              <a:rPr lang="pt-PT" dirty="0"/>
              <a:t>&lt;</a:t>
            </a:r>
            <a:r>
              <a:rPr lang="pt-PT" dirty="0" err="1"/>
              <a:t>thead</a:t>
            </a:r>
            <a:r>
              <a:rPr lang="pt-PT" dirty="0"/>
              <a:t>&gt; - cabeçalho da tabela</a:t>
            </a:r>
          </a:p>
          <a:p>
            <a:r>
              <a:rPr lang="pt-PT" dirty="0"/>
              <a:t>&lt;</a:t>
            </a:r>
            <a:r>
              <a:rPr lang="pt-PT" dirty="0" err="1"/>
              <a:t>tfooter</a:t>
            </a:r>
            <a:r>
              <a:rPr lang="pt-PT" dirty="0"/>
              <a:t>&gt; - rodapé da tabela</a:t>
            </a:r>
          </a:p>
          <a:p>
            <a:r>
              <a:rPr lang="pt-PT" dirty="0"/>
              <a:t>&lt;</a:t>
            </a:r>
            <a:r>
              <a:rPr lang="pt-PT" dirty="0" err="1"/>
              <a:t>tbody</a:t>
            </a:r>
            <a:r>
              <a:rPr lang="pt-PT" dirty="0"/>
              <a:t>&gt; - corpo da tabela</a:t>
            </a:r>
          </a:p>
          <a:p>
            <a:pPr marL="0" indent="0">
              <a:buNone/>
            </a:pPr>
            <a:r>
              <a:rPr lang="pt-PT" dirty="0"/>
              <a:t>    NOTA: devem ser colocados na ordem acima</a:t>
            </a:r>
          </a:p>
          <a:p>
            <a:endParaRPr lang="pt-PT" dirty="0"/>
          </a:p>
          <a:p>
            <a:r>
              <a:rPr lang="pt-PT" dirty="0"/>
              <a:t>Opcionalmente pode ser adicionado o &lt;</a:t>
            </a:r>
            <a:r>
              <a:rPr lang="pt-PT" dirty="0" err="1"/>
              <a:t>caption</a:t>
            </a:r>
            <a:r>
              <a:rPr lang="pt-PT" dirty="0"/>
              <a:t>&gt; como título da tabela.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52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BF666487-8910-4C12-B621-3D8B4B8E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6053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Tabelas Semânticas</a:t>
            </a:r>
          </a:p>
        </p:txBody>
      </p:sp>
      <p:pic>
        <p:nvPicPr>
          <p:cNvPr id="16" name="Marcador de Posição de Conteúdo 15">
            <a:extLst>
              <a:ext uri="{FF2B5EF4-FFF2-40B4-BE49-F238E27FC236}">
                <a16:creationId xmlns:a16="http://schemas.microsoft.com/office/drawing/2014/main" id="{F7C0E6DC-0EAB-4543-9855-CBD53A1EC1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36" y="1825625"/>
            <a:ext cx="4980728" cy="4351338"/>
          </a:xfrm>
        </p:spPr>
      </p:pic>
      <p:pic>
        <p:nvPicPr>
          <p:cNvPr id="20" name="Marcador de Posição de Conteúdo 19">
            <a:extLst>
              <a:ext uri="{FF2B5EF4-FFF2-40B4-BE49-F238E27FC236}">
                <a16:creationId xmlns:a16="http://schemas.microsoft.com/office/drawing/2014/main" id="{18677B8F-C517-4F1F-84AC-AA570B429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92" y="1825625"/>
            <a:ext cx="3820016" cy="4351338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E6F8806A-0309-45AA-A1B6-599B610C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1916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Tabelas Semânticas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E67C79CC-A781-4C15-B1EB-5C65E8031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55" y="2262739"/>
            <a:ext cx="4229690" cy="3477110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AE97F7FE-1550-4D35-B7A5-BEAEC78E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4218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Tabelas Semânticas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FBEB6E6-4FF6-4ECF-B6F1-A9732FAA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Os atributos </a:t>
            </a:r>
            <a:r>
              <a:rPr lang="pt-PT" dirty="0" err="1"/>
              <a:t>colgrup</a:t>
            </a:r>
            <a:r>
              <a:rPr lang="pt-PT" dirty="0"/>
              <a:t> e col servem para aplicar estilos às colunas da tabela. Vamos ver o código CSS mais à frente, mas o HTML ficaria: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Às colunas 1 e 3 será aplicado um estilo especifico definido no CSS. A coluna 2 não terá qualquer estilo (&lt;col&gt;)</a:t>
            </a:r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8378FD59-CA00-4E68-8259-E0AFFA38B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55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3F2EF71-ACC3-44F6-A35E-80D12EC4D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24" y="2724294"/>
            <a:ext cx="5376352" cy="23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36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B7382929-DB90-401E-89FE-C5A71CF5F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23" y="1825625"/>
            <a:ext cx="7025154" cy="4351338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86A21571-49EB-4764-A9A8-250190C8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480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Formulários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4E1D7CC-44BD-4135-B2C1-EABA2CC232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PT" dirty="0"/>
              <a:t>Tipos de input:</a:t>
            </a:r>
          </a:p>
          <a:p>
            <a:pPr lvl="1"/>
            <a:r>
              <a:rPr lang="pt-PT" dirty="0"/>
              <a:t>color</a:t>
            </a:r>
          </a:p>
          <a:p>
            <a:pPr lvl="1"/>
            <a:r>
              <a:rPr lang="pt-PT" dirty="0"/>
              <a:t>date</a:t>
            </a:r>
          </a:p>
          <a:p>
            <a:pPr lvl="1"/>
            <a:r>
              <a:rPr lang="pt-PT" dirty="0" err="1"/>
              <a:t>datetime</a:t>
            </a:r>
            <a:endParaRPr lang="pt-PT" dirty="0"/>
          </a:p>
          <a:p>
            <a:pPr lvl="1"/>
            <a:r>
              <a:rPr lang="pt-PT" dirty="0" err="1"/>
              <a:t>datetime</a:t>
            </a:r>
            <a:r>
              <a:rPr lang="pt-PT" dirty="0"/>
              <a:t>-local</a:t>
            </a:r>
          </a:p>
          <a:p>
            <a:pPr lvl="1"/>
            <a:r>
              <a:rPr lang="pt-PT" dirty="0"/>
              <a:t>email</a:t>
            </a:r>
          </a:p>
          <a:p>
            <a:pPr lvl="1"/>
            <a:r>
              <a:rPr lang="pt-PT" dirty="0" err="1"/>
              <a:t>month</a:t>
            </a:r>
            <a:endParaRPr lang="pt-PT" dirty="0"/>
          </a:p>
          <a:p>
            <a:pPr lvl="1"/>
            <a:r>
              <a:rPr lang="pt-PT" dirty="0" err="1"/>
              <a:t>number</a:t>
            </a:r>
            <a:endParaRPr lang="pt-PT" dirty="0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392565A0-2C6F-42E4-80F2-E2607867C0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endParaRPr lang="pt-PT" dirty="0"/>
          </a:p>
          <a:p>
            <a:pPr lvl="1"/>
            <a:r>
              <a:rPr lang="pt-PT" dirty="0"/>
              <a:t>range</a:t>
            </a:r>
          </a:p>
          <a:p>
            <a:pPr lvl="1"/>
            <a:r>
              <a:rPr lang="pt-PT" dirty="0" err="1"/>
              <a:t>search</a:t>
            </a:r>
            <a:endParaRPr lang="pt-PT" dirty="0"/>
          </a:p>
          <a:p>
            <a:pPr lvl="1"/>
            <a:r>
              <a:rPr lang="pt-PT" dirty="0" err="1"/>
              <a:t>tel</a:t>
            </a:r>
            <a:endParaRPr lang="pt-PT" dirty="0"/>
          </a:p>
          <a:p>
            <a:pPr lvl="1"/>
            <a:r>
              <a:rPr lang="pt-PT" dirty="0"/>
              <a:t>time</a:t>
            </a:r>
          </a:p>
          <a:p>
            <a:pPr lvl="1"/>
            <a:r>
              <a:rPr lang="pt-PT" dirty="0" err="1"/>
              <a:t>url</a:t>
            </a:r>
            <a:endParaRPr lang="pt-PT" dirty="0"/>
          </a:p>
          <a:p>
            <a:pPr lvl="1"/>
            <a:r>
              <a:rPr lang="pt-PT" dirty="0" err="1"/>
              <a:t>week</a:t>
            </a:r>
            <a:endParaRPr lang="pt-PT" dirty="0"/>
          </a:p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57</a:t>
            </a:fld>
            <a:endParaRPr lang="pt-PT"/>
          </a:p>
        </p:txBody>
      </p:sp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487405D0-D31B-478A-BC0A-CDDB1643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63752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Formulários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4E1D7CC-44BD-4135-B2C1-EABA2CC2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Atributos de input:</a:t>
            </a:r>
          </a:p>
          <a:p>
            <a:pPr lvl="1"/>
            <a:r>
              <a:rPr lang="pt-PT" dirty="0" err="1"/>
              <a:t>required</a:t>
            </a:r>
            <a:endParaRPr lang="pt-PT" dirty="0"/>
          </a:p>
          <a:p>
            <a:pPr lvl="1"/>
            <a:r>
              <a:rPr lang="pt-PT" dirty="0" err="1"/>
              <a:t>placeholder</a:t>
            </a:r>
            <a:endParaRPr lang="pt-PT" dirty="0"/>
          </a:p>
          <a:p>
            <a:pPr lvl="1"/>
            <a:r>
              <a:rPr lang="pt-PT" dirty="0" err="1"/>
              <a:t>pattern</a:t>
            </a:r>
            <a:endParaRPr lang="pt-PT" dirty="0"/>
          </a:p>
          <a:p>
            <a:pPr lvl="1"/>
            <a:r>
              <a:rPr lang="pt-PT" dirty="0" err="1"/>
              <a:t>list</a:t>
            </a:r>
            <a:endParaRPr lang="pt-PT" dirty="0"/>
          </a:p>
          <a:p>
            <a:pPr lvl="1"/>
            <a:r>
              <a:rPr lang="pt-PT" dirty="0" err="1"/>
              <a:t>autofocus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58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31F3C66A-84E3-4D7F-ACC2-3B3559FF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0758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22" name="Marcador de Posição de Conteúdo 21">
            <a:extLst>
              <a:ext uri="{FF2B5EF4-FFF2-40B4-BE49-F238E27FC236}">
                <a16:creationId xmlns:a16="http://schemas.microsoft.com/office/drawing/2014/main" id="{C938D289-C290-49E3-AE03-A35B25F119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5059"/>
            <a:ext cx="5181600" cy="3572470"/>
          </a:xfrm>
        </p:spPr>
      </p:pic>
      <p:pic>
        <p:nvPicPr>
          <p:cNvPr id="27" name="Marcador de Posição de Conteúdo 26">
            <a:extLst>
              <a:ext uri="{FF2B5EF4-FFF2-40B4-BE49-F238E27FC236}">
                <a16:creationId xmlns:a16="http://schemas.microsoft.com/office/drawing/2014/main" id="{10162F0B-2A77-4E9A-8642-6C8756FE4D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5" y="2338949"/>
            <a:ext cx="2905530" cy="3324689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3517CE45-9460-4CE0-B52B-D078CF79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59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9E83AC-FA3B-4134-9EB0-A54C644676E1}"/>
              </a:ext>
            </a:extLst>
          </p:cNvPr>
          <p:cNvSpPr txBox="1"/>
          <p:nvPr/>
        </p:nvSpPr>
        <p:spPr>
          <a:xfrm>
            <a:off x="3145457" y="1646238"/>
            <a:ext cx="3472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O </a:t>
            </a:r>
            <a:r>
              <a:rPr lang="pt-PT" dirty="0" err="1"/>
              <a:t>action</a:t>
            </a:r>
            <a:r>
              <a:rPr lang="pt-PT" dirty="0"/>
              <a:t> será tratado mais a frente</a:t>
            </a: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BA9627D-2F60-4632-9544-B2E99BE712F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066306" y="2015570"/>
            <a:ext cx="2815460" cy="141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43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dirty="0"/>
              <a:t>Estrutura básica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1CF82761-6F7E-4ADF-8923-A6E8ED913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1" y="1825625"/>
            <a:ext cx="6386338" cy="4351338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5D60BB4-CAAF-4E4A-9474-05DD39F5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6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9DBAF6-7F04-4ED2-9F6C-971EEB833712}"/>
              </a:ext>
            </a:extLst>
          </p:cNvPr>
          <p:cNvSpPr txBox="1"/>
          <p:nvPr/>
        </p:nvSpPr>
        <p:spPr>
          <a:xfrm>
            <a:off x="1703513" y="4252445"/>
            <a:ext cx="1524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Informação de</a:t>
            </a:r>
          </a:p>
          <a:p>
            <a:r>
              <a:rPr lang="pt-PT" dirty="0"/>
              <a:t>cabeçalho</a:t>
            </a:r>
          </a:p>
          <a:p>
            <a:r>
              <a:rPr lang="pt-PT" dirty="0"/>
              <a:t>da página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23A4AC-6BCC-49F7-AFB5-513BB0C340E2}"/>
              </a:ext>
            </a:extLst>
          </p:cNvPr>
          <p:cNvSpPr/>
          <p:nvPr/>
        </p:nvSpPr>
        <p:spPr>
          <a:xfrm>
            <a:off x="3838324" y="2588821"/>
            <a:ext cx="5353177" cy="1805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5D6B0326-48E9-4D52-A534-445534F916B0}"/>
              </a:ext>
            </a:extLst>
          </p:cNvPr>
          <p:cNvCxnSpPr>
            <a:cxnSpLocks/>
          </p:cNvCxnSpPr>
          <p:nvPr/>
        </p:nvCxnSpPr>
        <p:spPr>
          <a:xfrm flipV="1">
            <a:off x="2709213" y="3825043"/>
            <a:ext cx="1142684" cy="41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7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9F894D44-882D-4772-B710-503D8F6397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8948"/>
            <a:ext cx="5181600" cy="3524692"/>
          </a:xfrm>
        </p:spPr>
      </p:pic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A5E6172C-FA4C-414C-9DE7-86D24B4D92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92" y="2329423"/>
            <a:ext cx="2791215" cy="3343742"/>
          </a:xfrm>
        </p:spPr>
      </p:pic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5A8C4823-754E-465E-8890-1359E5FD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60</a:t>
            </a:fld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63FDD1-2C62-4D01-A316-9C4C3537D2A8}"/>
              </a:ext>
            </a:extLst>
          </p:cNvPr>
          <p:cNvSpPr/>
          <p:nvPr/>
        </p:nvSpPr>
        <p:spPr>
          <a:xfrm>
            <a:off x="4524499" y="3538848"/>
            <a:ext cx="629391" cy="332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06BC61C-7CA4-4749-88BA-7B7C4FA08442}"/>
              </a:ext>
            </a:extLst>
          </p:cNvPr>
          <p:cNvSpPr txBox="1"/>
          <p:nvPr/>
        </p:nvSpPr>
        <p:spPr>
          <a:xfrm>
            <a:off x="1913030" y="5740401"/>
            <a:ext cx="7038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Com um campo marcado a </a:t>
            </a:r>
            <a:r>
              <a:rPr lang="pt-PT" i="1" dirty="0" err="1"/>
              <a:t>required</a:t>
            </a:r>
            <a:r>
              <a:rPr lang="pt-PT" dirty="0"/>
              <a:t> se clicarmos no botão sem um valor</a:t>
            </a:r>
          </a:p>
          <a:p>
            <a:r>
              <a:rPr lang="pt-PT" dirty="0"/>
              <a:t>preenchido, recebemos uma mensagem de erro</a:t>
            </a: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8D25CB08-F705-4E7A-9BD6-AFC8C64EBB34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H="1" flipV="1">
            <a:off x="4839195" y="3871356"/>
            <a:ext cx="593100" cy="186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475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515825AF-B475-4DE2-BB07-01A7409C7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92" y="2248449"/>
            <a:ext cx="3877216" cy="3505689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B2880496-D5D7-4B8F-8406-DCFAF60B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61</a:t>
            </a:fld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06BC61C-7CA4-4749-88BA-7B7C4FA08442}"/>
              </a:ext>
            </a:extLst>
          </p:cNvPr>
          <p:cNvSpPr txBox="1"/>
          <p:nvPr/>
        </p:nvSpPr>
        <p:spPr>
          <a:xfrm>
            <a:off x="1913031" y="5740401"/>
            <a:ext cx="803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Como o campo email tem um tipo específico, o mesmo é validado automaticamente</a:t>
            </a:r>
          </a:p>
          <a:p>
            <a:r>
              <a:rPr lang="pt-PT" dirty="0"/>
              <a:t>quando clicamos no botão enviar.</a:t>
            </a:r>
          </a:p>
        </p:txBody>
      </p:sp>
    </p:spTree>
    <p:extLst>
      <p:ext uri="{BB962C8B-B14F-4D97-AF65-F5344CB8AC3E}">
        <p14:creationId xmlns:p14="http://schemas.microsoft.com/office/powerpoint/2010/main" val="2756120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EFA5E071-58C2-4060-8277-4D141D8D31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7" y="2646395"/>
            <a:ext cx="5574845" cy="3094005"/>
          </a:xfrm>
        </p:spPr>
      </p:pic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37F9C3AA-7D17-42C6-9FF3-343F738B4A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42" y="2638425"/>
            <a:ext cx="2814067" cy="3101975"/>
          </a:xfr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4AD082B-6927-4145-AB2D-F1050223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62</a:t>
            </a:fld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86217B-BFDB-41B5-99FC-8B53407A8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99" y="5893309"/>
            <a:ext cx="7625940" cy="2198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7515847-30DB-4E48-8AA8-B047BC1BAC02}"/>
              </a:ext>
            </a:extLst>
          </p:cNvPr>
          <p:cNvSpPr/>
          <p:nvPr/>
        </p:nvSpPr>
        <p:spPr>
          <a:xfrm>
            <a:off x="1685499" y="3837709"/>
            <a:ext cx="4811873" cy="166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E65108-95B8-411D-8FFE-6C15A2562E14}"/>
              </a:ext>
            </a:extLst>
          </p:cNvPr>
          <p:cNvSpPr/>
          <p:nvPr/>
        </p:nvSpPr>
        <p:spPr>
          <a:xfrm>
            <a:off x="6384033" y="5740400"/>
            <a:ext cx="2927407" cy="477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82FC789A-3B3A-449F-B54F-C57CBC268D49}"/>
              </a:ext>
            </a:extLst>
          </p:cNvPr>
          <p:cNvCxnSpPr>
            <a:cxnSpLocks/>
            <a:stCxn id="17" idx="1"/>
            <a:endCxn id="15" idx="1"/>
          </p:cNvCxnSpPr>
          <p:nvPr/>
        </p:nvCxnSpPr>
        <p:spPr>
          <a:xfrm>
            <a:off x="1685499" y="3920837"/>
            <a:ext cx="0" cy="2082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7A21B660-CCAB-4333-B0BC-A5B9F677F620}"/>
              </a:ext>
            </a:extLst>
          </p:cNvPr>
          <p:cNvCxnSpPr>
            <a:cxnSpLocks/>
            <a:stCxn id="17" idx="3"/>
            <a:endCxn id="18" idx="6"/>
          </p:cNvCxnSpPr>
          <p:nvPr/>
        </p:nvCxnSpPr>
        <p:spPr>
          <a:xfrm>
            <a:off x="6497372" y="3920837"/>
            <a:ext cx="2814068" cy="2058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8B71D922-C4AF-4CD5-B9CE-86296897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1528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16" name="Marcador de Posição de Conteúdo 15">
            <a:extLst>
              <a:ext uri="{FF2B5EF4-FFF2-40B4-BE49-F238E27FC236}">
                <a16:creationId xmlns:a16="http://schemas.microsoft.com/office/drawing/2014/main" id="{9B4D916A-80D2-40D8-B40B-D381CBFCA6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2002"/>
            <a:ext cx="5181600" cy="398584"/>
          </a:xfrm>
        </p:spPr>
      </p:pic>
      <p:pic>
        <p:nvPicPr>
          <p:cNvPr id="19" name="Marcador de Posição de Conteúdo 9">
            <a:extLst>
              <a:ext uri="{FF2B5EF4-FFF2-40B4-BE49-F238E27FC236}">
                <a16:creationId xmlns:a16="http://schemas.microsoft.com/office/drawing/2014/main" id="{0C0F32DC-B9BB-4038-8988-45C82B329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50" y="2419923"/>
            <a:ext cx="2676899" cy="3162741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9272434E-371D-4D5E-9BE4-7EA8C221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23" name="Marcador de Posição do Número do Diapositivo 22">
            <a:extLst>
              <a:ext uri="{FF2B5EF4-FFF2-40B4-BE49-F238E27FC236}">
                <a16:creationId xmlns:a16="http://schemas.microsoft.com/office/drawing/2014/main" id="{E8E7F2A2-8AFE-4728-B0EC-70F11513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63</a:t>
            </a:fld>
            <a:endParaRPr lang="pt-P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7FDBA6-6D6E-40A1-AF4C-302B7DC6C891}"/>
              </a:ext>
            </a:extLst>
          </p:cNvPr>
          <p:cNvSpPr/>
          <p:nvPr/>
        </p:nvSpPr>
        <p:spPr>
          <a:xfrm>
            <a:off x="4968669" y="3954483"/>
            <a:ext cx="967571" cy="246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8572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B78541F8-85C2-41F0-9574-10D4E66089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9412"/>
            <a:ext cx="5181600" cy="3123764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D6C1F3CE-4479-4EBD-8461-C4AC6E46C9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50" y="3129635"/>
            <a:ext cx="2676899" cy="1743318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F62BDE6A-DCF3-49E2-82F9-74310268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0FB35E50-45D2-431D-B37A-DFF1D465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64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2193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119C39CF-E2EB-4DFA-B007-60CA3AA5A8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2" y="3082938"/>
            <a:ext cx="4271963" cy="2240658"/>
          </a:xfrm>
        </p:spPr>
      </p:pic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B17CA130-A5C3-48BA-9C1E-C5AC1D0A6F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069" y="2652278"/>
            <a:ext cx="3389787" cy="3101975"/>
          </a:xfrm>
        </p:spPr>
      </p:pic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41DD9500-85AF-467F-98E5-24AB301D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65</a:t>
            </a:fld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313312D-96BF-4B4C-A6C0-7EA0E4DA1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03" y="3543396"/>
            <a:ext cx="2232248" cy="1319741"/>
          </a:xfrm>
          <a:prstGeom prst="rect">
            <a:avLst/>
          </a:prstGeo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65003583-D6EB-4BF7-BBC3-BF3C1C83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6525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895B607B-E5B8-4BBB-8E4B-EE111FE376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" y="2638424"/>
            <a:ext cx="5089663" cy="3254884"/>
          </a:xfrm>
        </p:spPr>
      </p:pic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6A833C6F-6766-483E-AC7F-1A54E0CA13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47" y="2638423"/>
            <a:ext cx="2312715" cy="3101975"/>
          </a:xfrm>
        </p:spPr>
      </p:pic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41DD9500-85AF-467F-98E5-24AB301D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66</a:t>
            </a:fld>
            <a:endParaRPr lang="pt-PT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407AF74-FCED-4DCB-95D6-C42BC75D8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48" y="2638423"/>
            <a:ext cx="2333245" cy="2432341"/>
          </a:xfrm>
          <a:prstGeom prst="rect">
            <a:avLst/>
          </a:prstGeom>
        </p:spPr>
      </p:pic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C46158A2-B2C3-4785-BBCD-051D9D59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5144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15" name="Marcador de Posição de Conteúdo 14">
            <a:extLst>
              <a:ext uri="{FF2B5EF4-FFF2-40B4-BE49-F238E27FC236}">
                <a16:creationId xmlns:a16="http://schemas.microsoft.com/office/drawing/2014/main" id="{2B064446-D30E-45BB-8422-64099C5F34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0412"/>
            <a:ext cx="5181600" cy="2681764"/>
          </a:xfrm>
        </p:spPr>
      </p:pic>
      <p:pic>
        <p:nvPicPr>
          <p:cNvPr id="19" name="Marcador de Posição de Conteúdo 18">
            <a:extLst>
              <a:ext uri="{FF2B5EF4-FFF2-40B4-BE49-F238E27FC236}">
                <a16:creationId xmlns:a16="http://schemas.microsoft.com/office/drawing/2014/main" id="{ABB76AA5-0108-48B7-9CDF-4B8E5BA5E6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50" y="3058187"/>
            <a:ext cx="2676899" cy="1886213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65B3F92F-CD87-46BE-A9AF-720196C1A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41DD9500-85AF-467F-98E5-24AB301D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67</a:t>
            </a:fld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BBE2A73-A5EE-49DA-982A-B3843CD17ABA}"/>
              </a:ext>
            </a:extLst>
          </p:cNvPr>
          <p:cNvSpPr txBox="1"/>
          <p:nvPr/>
        </p:nvSpPr>
        <p:spPr>
          <a:xfrm>
            <a:off x="1831748" y="5708642"/>
            <a:ext cx="793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Mais à frente, com JavaScript vamos apresentar o valor do </a:t>
            </a:r>
            <a:r>
              <a:rPr lang="pt-PT" i="1" dirty="0" err="1"/>
              <a:t>slider</a:t>
            </a:r>
            <a:r>
              <a:rPr lang="pt-PT" dirty="0"/>
              <a:t> automaticamente</a:t>
            </a:r>
          </a:p>
        </p:txBody>
      </p:sp>
    </p:spTree>
    <p:extLst>
      <p:ext uri="{BB962C8B-B14F-4D97-AF65-F5344CB8AC3E}">
        <p14:creationId xmlns:p14="http://schemas.microsoft.com/office/powerpoint/2010/main" val="3082162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785502-0549-4B43-BD4A-98C0BFE4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Formulários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B74E55E1-3FD4-4512-94A4-DABFB0413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5" y="3035036"/>
            <a:ext cx="4271963" cy="2189381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B2302F5C-D3B4-4F42-B42F-14CAAD500F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92" y="3239013"/>
            <a:ext cx="2791215" cy="1781424"/>
          </a:xfrm>
        </p:spPr>
      </p:pic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41DD9500-85AF-467F-98E5-24AB301D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68</a:t>
            </a:fld>
            <a:endParaRPr lang="pt-PT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1AD131B-88A1-486B-8876-0E9B2F4CC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3" t="12200" r="59450" b="45800"/>
          <a:stretch/>
        </p:blipFill>
        <p:spPr>
          <a:xfrm>
            <a:off x="7605164" y="2769105"/>
            <a:ext cx="4444694" cy="2721241"/>
          </a:xfrm>
          <a:prstGeom prst="rect">
            <a:avLst/>
          </a:prstGeom>
        </p:spPr>
      </p:pic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69FF16FA-E169-40B1-8123-F03D32E2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948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D11D0-98E8-4ED7-9AEA-65DFE078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Formulários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F03998-35D6-4127-BF6A-ED4CCD9FD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/>
              <a:t>Botão para realizar submissões:</a:t>
            </a:r>
          </a:p>
          <a:p>
            <a:pPr marL="0" indent="0" algn="ctr">
              <a:buNone/>
            </a:pPr>
            <a:r>
              <a:rPr lang="pt-PT" dirty="0"/>
              <a:t>&lt;input </a:t>
            </a:r>
            <a:r>
              <a:rPr lang="pt-PT" dirty="0" err="1"/>
              <a:t>type</a:t>
            </a:r>
            <a:r>
              <a:rPr lang="pt-PT" dirty="0"/>
              <a:t>="</a:t>
            </a:r>
            <a:r>
              <a:rPr lang="pt-PT" dirty="0" err="1"/>
              <a:t>submit</a:t>
            </a:r>
            <a:r>
              <a:rPr lang="pt-PT" dirty="0"/>
              <a:t>" </a:t>
            </a:r>
            <a:r>
              <a:rPr lang="pt-PT" dirty="0" err="1"/>
              <a:t>value</a:t>
            </a:r>
            <a:r>
              <a:rPr lang="pt-PT" dirty="0"/>
              <a:t>="Enviar"/&gt;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Botão para limpar dados da página:</a:t>
            </a:r>
          </a:p>
          <a:p>
            <a:pPr marL="0" indent="0" algn="ctr">
              <a:buNone/>
            </a:pPr>
            <a:r>
              <a:rPr lang="pt-PT" dirty="0"/>
              <a:t>&lt;input </a:t>
            </a:r>
            <a:r>
              <a:rPr lang="pt-PT" dirty="0" err="1"/>
              <a:t>type</a:t>
            </a:r>
            <a:r>
              <a:rPr lang="pt-PT" dirty="0"/>
              <a:t>="</a:t>
            </a:r>
            <a:r>
              <a:rPr lang="pt-PT" dirty="0" err="1"/>
              <a:t>reset</a:t>
            </a:r>
            <a:r>
              <a:rPr lang="pt-PT" dirty="0"/>
              <a:t>" </a:t>
            </a:r>
            <a:r>
              <a:rPr lang="pt-PT" dirty="0" err="1"/>
              <a:t>value</a:t>
            </a:r>
            <a:r>
              <a:rPr lang="pt-PT" dirty="0"/>
              <a:t>="Limpar"/&gt;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69FA6F3-65EC-4996-87D9-DD505913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69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8B7E08F7-11A6-40FF-AAFE-6B433B471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369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dirty="0"/>
              <a:t>Estrutura básica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1CF82761-6F7E-4ADF-8923-A6E8ED913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1" y="1825625"/>
            <a:ext cx="6386338" cy="4351338"/>
          </a:xfrm>
        </p:spPr>
      </p:pic>
      <p:sp>
        <p:nvSpPr>
          <p:cNvPr id="14" name="Marcador de Posição do Rodapé 3">
            <a:extLst>
              <a:ext uri="{FF2B5EF4-FFF2-40B4-BE49-F238E27FC236}">
                <a16:creationId xmlns:a16="http://schemas.microsoft.com/office/drawing/2014/main" id="{4F049290-72F2-4B23-91B4-81EE1551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7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9DBAF6-7F04-4ED2-9F6C-971EEB833712}"/>
              </a:ext>
            </a:extLst>
          </p:cNvPr>
          <p:cNvSpPr txBox="1"/>
          <p:nvPr/>
        </p:nvSpPr>
        <p:spPr>
          <a:xfrm>
            <a:off x="9585081" y="3236919"/>
            <a:ext cx="1977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Título a ser</a:t>
            </a:r>
          </a:p>
          <a:p>
            <a:r>
              <a:rPr lang="pt-PT" dirty="0"/>
              <a:t>apresentado na aba</a:t>
            </a:r>
          </a:p>
          <a:p>
            <a:r>
              <a:rPr lang="pt-PT" dirty="0"/>
              <a:t>Exemplo: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23A4AC-6BCC-49F7-AFB5-513BB0C340E2}"/>
              </a:ext>
            </a:extLst>
          </p:cNvPr>
          <p:cNvSpPr/>
          <p:nvPr/>
        </p:nvSpPr>
        <p:spPr>
          <a:xfrm>
            <a:off x="4524499" y="3016333"/>
            <a:ext cx="3265713" cy="552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5D6B0326-48E9-4D52-A534-445534F916B0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7790212" y="3292680"/>
            <a:ext cx="1794869" cy="40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5198B852-AB89-4722-9254-528C812D2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13" y="4427917"/>
            <a:ext cx="3757124" cy="4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6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70AD4-A24C-4EA8-A1C3-9E681115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CSS3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9A5789-3A87-454A-8461-0CF3912C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PT" dirty="0"/>
              <a:t>CSS é uma linguagem que define o layout de documentos HTML. Por exemplo, CSS controla fontes, cores, margens, linhas, alturas, larguras, imagens de fundo, posicionamentos, entre outros.</a:t>
            </a:r>
          </a:p>
          <a:p>
            <a:pPr algn="just"/>
            <a:r>
              <a:rPr lang="pt-PT" dirty="0"/>
              <a:t>Todo o layout de uma página pode ser definido dentro do HTML mas deve ser feita a separação em HTML+CSS.</a:t>
            </a:r>
          </a:p>
          <a:p>
            <a:pPr algn="just"/>
            <a:r>
              <a:rPr lang="pt-PT" dirty="0"/>
              <a:t>O CSS proporciona mais opções e é mais preciso e sofisticado, para além de ser suportado por todos os navegadores atuais.</a:t>
            </a:r>
          </a:p>
          <a:p>
            <a:pPr algn="just"/>
            <a:r>
              <a:rPr lang="pt-PT" dirty="0"/>
              <a:t>HTML é usado para estruturar conteúdos. CSS é usado para formatar conteúdos estruturados.</a:t>
            </a:r>
          </a:p>
          <a:p>
            <a:pPr algn="just"/>
            <a:r>
              <a:rPr lang="pt-PT" dirty="0"/>
              <a:t>Para o mesmo site podem ser criados vários CSS dependendo do dispositivo onde a página for visualizada (computador, telemóvel, tablet).</a:t>
            </a:r>
          </a:p>
          <a:p>
            <a:pPr algn="just"/>
            <a:endParaRPr lang="pt-PT" dirty="0"/>
          </a:p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748EC71-FD54-4F88-99F2-089EC3E7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70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C5BD6FB3-60F1-4C40-BAE3-CFAF2C634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87066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Benefícios do uso de CSS?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pt-PT" dirty="0"/>
              <a:t>Os benefícios do uso de CSS incluem:</a:t>
            </a:r>
          </a:p>
          <a:p>
            <a:pPr lvl="1" algn="just"/>
            <a:r>
              <a:rPr lang="pt-PT" dirty="0"/>
              <a:t>Controlo do layout de vários documentos a partir de uma simples folha de estilos;</a:t>
            </a:r>
          </a:p>
          <a:p>
            <a:pPr lvl="1" algn="just"/>
            <a:r>
              <a:rPr lang="pt-PT" dirty="0"/>
              <a:t>Maior precisão no controlo do layout;</a:t>
            </a:r>
          </a:p>
          <a:p>
            <a:pPr lvl="1" algn="just"/>
            <a:r>
              <a:rPr lang="pt-PT" dirty="0"/>
              <a:t>Emprego de variadas, sofisticadas e avançadas técnicas de desenvolvimento.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80A5B31-FB4A-4147-9721-295A3456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71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492B1F43-9D26-4241-B658-EAFCAD4C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75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Aplicar CSS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11FD973F-FE79-423C-9729-ED4872B6D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41" y="1825625"/>
            <a:ext cx="9398518" cy="4351338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23877709-7977-473C-B48F-C46977AA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D5BBC96-C2C8-4E3D-92CA-1C882CF4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72</a:t>
            </a:fld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9DA029-2BF2-42D5-9C37-91BD21CD00E0}"/>
              </a:ext>
            </a:extLst>
          </p:cNvPr>
          <p:cNvSpPr txBox="1"/>
          <p:nvPr/>
        </p:nvSpPr>
        <p:spPr>
          <a:xfrm>
            <a:off x="4495800" y="5297160"/>
            <a:ext cx="7603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Neste caso (modelo externo) existe um ficheiro chamado mystyle.css que está </a:t>
            </a:r>
          </a:p>
          <a:p>
            <a:r>
              <a:rPr lang="pt-PT" dirty="0"/>
              <a:t>aplicado a todo o documento e pode ser reutilizado noutros ficheiros HTML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140F71-67AF-427B-BC80-21AF5A3AAED5}"/>
              </a:ext>
            </a:extLst>
          </p:cNvPr>
          <p:cNvSpPr/>
          <p:nvPr/>
        </p:nvSpPr>
        <p:spPr>
          <a:xfrm>
            <a:off x="2820235" y="3815060"/>
            <a:ext cx="7975023" cy="8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6907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Aplicar CSS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4AC5A1C6-28FB-4656-9E79-839EABA97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70" y="2057923"/>
            <a:ext cx="4906060" cy="3886742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A61625D6-186A-49ED-93FC-2F1DBDF1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D5BBC96-C2C8-4E3D-92CA-1C882CF4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73</a:t>
            </a:fld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9DA029-2BF2-42D5-9C37-91BD21CD00E0}"/>
              </a:ext>
            </a:extLst>
          </p:cNvPr>
          <p:cNvSpPr txBox="1"/>
          <p:nvPr/>
        </p:nvSpPr>
        <p:spPr>
          <a:xfrm>
            <a:off x="6929021" y="5298334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Neste caso (modelo incorporado) o CSS é escrito no </a:t>
            </a:r>
          </a:p>
          <a:p>
            <a:r>
              <a:rPr lang="pt-PT" dirty="0"/>
              <a:t>ficheiro HTML e aplicado apenas a este documento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140F71-67AF-427B-BC80-21AF5A3AAED5}"/>
              </a:ext>
            </a:extLst>
          </p:cNvPr>
          <p:cNvSpPr/>
          <p:nvPr/>
        </p:nvSpPr>
        <p:spPr>
          <a:xfrm>
            <a:off x="4727848" y="3429000"/>
            <a:ext cx="3425552" cy="1316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3299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3BF1B6F7-3AB4-4E6B-B74C-84E274872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92" y="2808094"/>
            <a:ext cx="5487166" cy="2762636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Aplicar CSS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D5BBC96-C2C8-4E3D-92CA-1C882CF4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74</a:t>
            </a:fld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9DA029-2BF2-42D5-9C37-91BD21CD00E0}"/>
              </a:ext>
            </a:extLst>
          </p:cNvPr>
          <p:cNvSpPr txBox="1"/>
          <p:nvPr/>
        </p:nvSpPr>
        <p:spPr>
          <a:xfrm>
            <a:off x="1919537" y="6021288"/>
            <a:ext cx="739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Por último (modelo incorporado) o CSS é escrito e aplicado na </a:t>
            </a:r>
            <a:r>
              <a:rPr lang="pt-PT" i="1" dirty="0" err="1"/>
              <a:t>tag</a:t>
            </a:r>
            <a:r>
              <a:rPr lang="pt-PT" dirty="0"/>
              <a:t> específica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140F71-67AF-427B-BC80-21AF5A3AAED5}"/>
              </a:ext>
            </a:extLst>
          </p:cNvPr>
          <p:cNvSpPr/>
          <p:nvPr/>
        </p:nvSpPr>
        <p:spPr>
          <a:xfrm>
            <a:off x="4431466" y="4653136"/>
            <a:ext cx="4328830" cy="360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50EBE1CD-44DA-4F35-BB52-586B7A23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0313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Seletor e </a:t>
            </a:r>
            <a:br>
              <a:rPr lang="pt-PT" dirty="0"/>
            </a:br>
            <a:r>
              <a:rPr lang="pt-PT" dirty="0"/>
              <a:t>Declaração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85162796-7EE4-4AC7-A71E-B4A4B8A0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43" y="2638426"/>
            <a:ext cx="3863864" cy="3101975"/>
          </a:xfr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75</a:t>
            </a:fld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9504CC7-6FDC-4AA3-B336-FC6413090B2C}"/>
              </a:ext>
            </a:extLst>
          </p:cNvPr>
          <p:cNvSpPr/>
          <p:nvPr/>
        </p:nvSpPr>
        <p:spPr>
          <a:xfrm>
            <a:off x="5375920" y="3933056"/>
            <a:ext cx="2880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28377A4-97BD-49F3-AA7E-0BE872630A93}"/>
              </a:ext>
            </a:extLst>
          </p:cNvPr>
          <p:cNvSpPr/>
          <p:nvPr/>
        </p:nvSpPr>
        <p:spPr>
          <a:xfrm>
            <a:off x="5807968" y="3933056"/>
            <a:ext cx="222313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F3ECE4-E79D-4A0A-AB15-1C2CC888C822}"/>
              </a:ext>
            </a:extLst>
          </p:cNvPr>
          <p:cNvSpPr txBox="1"/>
          <p:nvPr/>
        </p:nvSpPr>
        <p:spPr>
          <a:xfrm>
            <a:off x="3071665" y="407242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Seletor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06CFC2-E4B3-448E-9539-0C29354DD1DA}"/>
              </a:ext>
            </a:extLst>
          </p:cNvPr>
          <p:cNvSpPr txBox="1"/>
          <p:nvPr/>
        </p:nvSpPr>
        <p:spPr>
          <a:xfrm>
            <a:off x="8884620" y="407242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Declaração</a:t>
            </a:r>
          </a:p>
        </p:txBody>
      </p: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D38477F-F8C9-441C-B5EB-776481ED84BC}"/>
              </a:ext>
            </a:extLst>
          </p:cNvPr>
          <p:cNvCxnSpPr>
            <a:stCxn id="10" idx="3"/>
          </p:cNvCxnSpPr>
          <p:nvPr/>
        </p:nvCxnSpPr>
        <p:spPr>
          <a:xfrm>
            <a:off x="3929591" y="4257092"/>
            <a:ext cx="1446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84240A56-740F-40C5-98A9-CAFB93A44D31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8031106" y="4257092"/>
            <a:ext cx="853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505817AC-6B0C-4944-82F9-3617788B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62976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Seletor e </a:t>
            </a:r>
            <a:br>
              <a:rPr lang="pt-PT" dirty="0"/>
            </a:br>
            <a:r>
              <a:rPr lang="pt-PT" dirty="0"/>
              <a:t>Declaração</a:t>
            </a:r>
          </a:p>
        </p:txBody>
      </p:sp>
      <p:pic>
        <p:nvPicPr>
          <p:cNvPr id="17" name="Marcador de Posição de Conteúdo 16">
            <a:extLst>
              <a:ext uri="{FF2B5EF4-FFF2-40B4-BE49-F238E27FC236}">
                <a16:creationId xmlns:a16="http://schemas.microsoft.com/office/drawing/2014/main" id="{1D88D964-086E-43D9-AA5B-1B6B001FFF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85" y="1825625"/>
            <a:ext cx="4283230" cy="4351338"/>
          </a:xfr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73F81C-C57C-4602-941B-9C4DB4C70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PT" dirty="0"/>
              <a:t>Podem ser aplicados vários seletores com várias declarações, tal como várias</a:t>
            </a:r>
          </a:p>
          <a:p>
            <a:r>
              <a:rPr lang="pt-PT" dirty="0"/>
              <a:t>declarações ao mesmo seletor e vários seletores e uma única declaração</a:t>
            </a:r>
          </a:p>
          <a:p>
            <a:endParaRPr lang="pt-PT" dirty="0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89B94A01-D267-4DA1-B7C6-5B72563BD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76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547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Id </a:t>
            </a:r>
            <a:r>
              <a:rPr lang="pt-PT" dirty="0" err="1"/>
              <a:t>vs</a:t>
            </a:r>
            <a:r>
              <a:rPr lang="pt-PT" dirty="0"/>
              <a:t> </a:t>
            </a:r>
            <a:r>
              <a:rPr lang="pt-PT" dirty="0" err="1"/>
              <a:t>class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77</a:t>
            </a:fld>
            <a:endParaRPr lang="pt-PT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4C10256-776C-4408-8CD4-C225E289B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Podem ser aplicados estilos:</a:t>
            </a:r>
          </a:p>
          <a:p>
            <a:pPr lvl="1"/>
            <a:r>
              <a:rPr lang="pt-PT" dirty="0"/>
              <a:t>A </a:t>
            </a:r>
            <a:r>
              <a:rPr lang="pt-PT" i="1" dirty="0" err="1"/>
              <a:t>tags</a:t>
            </a:r>
            <a:r>
              <a:rPr lang="pt-PT" dirty="0"/>
              <a:t> genéricas colocando o elemento da </a:t>
            </a:r>
            <a:r>
              <a:rPr lang="pt-PT" dirty="0" err="1"/>
              <a:t>tag</a:t>
            </a:r>
            <a:r>
              <a:rPr lang="pt-PT" dirty="0"/>
              <a:t>	(Ex.:  p {…})</a:t>
            </a:r>
          </a:p>
          <a:p>
            <a:pPr lvl="1"/>
            <a:r>
              <a:rPr lang="pt-PT" dirty="0"/>
              <a:t>A </a:t>
            </a:r>
            <a:r>
              <a:rPr lang="pt-PT" i="1" dirty="0" err="1"/>
              <a:t>tags</a:t>
            </a:r>
            <a:r>
              <a:rPr lang="pt-PT" dirty="0"/>
              <a:t> com id (Ex.:  #p {…})</a:t>
            </a:r>
          </a:p>
          <a:p>
            <a:pPr lvl="1"/>
            <a:r>
              <a:rPr lang="pt-PT" dirty="0"/>
              <a:t>A </a:t>
            </a:r>
            <a:r>
              <a:rPr lang="pt-PT" i="1" dirty="0" err="1"/>
              <a:t>tags</a:t>
            </a:r>
            <a:r>
              <a:rPr lang="pt-PT" dirty="0"/>
              <a:t> com </a:t>
            </a:r>
            <a:r>
              <a:rPr lang="pt-PT" dirty="0" err="1"/>
              <a:t>class</a:t>
            </a:r>
            <a:r>
              <a:rPr lang="pt-PT" dirty="0"/>
              <a:t> (Ex.:  .p {…})</a:t>
            </a:r>
          </a:p>
          <a:p>
            <a:pPr lvl="1"/>
            <a:endParaRPr lang="pt-PT" dirty="0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E0C20F07-684A-47C2-9E6A-C690C1C8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8133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Id </a:t>
            </a:r>
            <a:r>
              <a:rPr lang="pt-PT" dirty="0" err="1"/>
              <a:t>vs</a:t>
            </a:r>
            <a:r>
              <a:rPr lang="pt-PT" dirty="0"/>
              <a:t> </a:t>
            </a:r>
            <a:r>
              <a:rPr lang="pt-PT" dirty="0" err="1"/>
              <a:t>class</a:t>
            </a:r>
            <a:endParaRPr lang="pt-PT" dirty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90DB5D42-D8FC-44EC-8FAD-0352D0A203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7" y="1834054"/>
            <a:ext cx="4734586" cy="4334480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E28D0A57-45A1-4A66-A9DE-A19496958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24" y="2939108"/>
            <a:ext cx="2695951" cy="2124371"/>
          </a:xfrm>
        </p:spPr>
      </p:pic>
      <p:sp>
        <p:nvSpPr>
          <p:cNvPr id="10" name="Marcador de Posição do Rodapé 3">
            <a:extLst>
              <a:ext uri="{FF2B5EF4-FFF2-40B4-BE49-F238E27FC236}">
                <a16:creationId xmlns:a16="http://schemas.microsoft.com/office/drawing/2014/main" id="{23FCE79D-A98E-4721-BCCE-600382D8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78</a:t>
            </a:fld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210DD80-0BA2-4C42-8763-2C51E201B3F5}"/>
              </a:ext>
            </a:extLst>
          </p:cNvPr>
          <p:cNvSpPr/>
          <p:nvPr/>
        </p:nvSpPr>
        <p:spPr>
          <a:xfrm>
            <a:off x="2600696" y="3429000"/>
            <a:ext cx="1165623" cy="318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A521CA0-6BB7-4849-803D-BC978BD6F50E}"/>
              </a:ext>
            </a:extLst>
          </p:cNvPr>
          <p:cNvSpPr/>
          <p:nvPr/>
        </p:nvSpPr>
        <p:spPr>
          <a:xfrm>
            <a:off x="2719450" y="5248894"/>
            <a:ext cx="1520042" cy="4393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92894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Id </a:t>
            </a:r>
            <a:r>
              <a:rPr lang="pt-PT" dirty="0" err="1"/>
              <a:t>vs</a:t>
            </a:r>
            <a:r>
              <a:rPr lang="pt-PT" dirty="0"/>
              <a:t> </a:t>
            </a:r>
            <a:r>
              <a:rPr lang="pt-PT" dirty="0" err="1"/>
              <a:t>class</a:t>
            </a:r>
            <a:endParaRPr lang="pt-PT" dirty="0"/>
          </a:p>
        </p:txBody>
      </p:sp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D593B36B-71C9-49C3-A26C-C466E8D05B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9" y="1825625"/>
            <a:ext cx="4937822" cy="4351338"/>
          </a:xfr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E28D0A57-45A1-4A66-A9DE-A19496958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24" y="2939108"/>
            <a:ext cx="2695951" cy="2124371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990550E9-EFD6-4473-BBBC-19A57457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79</a:t>
            </a:fld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95151FC-66CF-4EC9-B1AD-0212141E5D7F}"/>
              </a:ext>
            </a:extLst>
          </p:cNvPr>
          <p:cNvSpPr/>
          <p:nvPr/>
        </p:nvSpPr>
        <p:spPr>
          <a:xfrm>
            <a:off x="2612572" y="5317175"/>
            <a:ext cx="1900052" cy="3236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C858B3D-4A2D-4A5E-8BA9-C20A0005F9BF}"/>
              </a:ext>
            </a:extLst>
          </p:cNvPr>
          <p:cNvSpPr/>
          <p:nvPr/>
        </p:nvSpPr>
        <p:spPr>
          <a:xfrm>
            <a:off x="2517570" y="3429000"/>
            <a:ext cx="1021278" cy="3236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868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dirty="0"/>
              <a:t>Estrutura básica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1CF82761-6F7E-4ADF-8923-A6E8ED913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1" y="1825625"/>
            <a:ext cx="6386338" cy="4351338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FAF34528-0C96-48A1-B115-A76E33B0D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8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9DBAF6-7F04-4ED2-9F6C-971EEB833712}"/>
              </a:ext>
            </a:extLst>
          </p:cNvPr>
          <p:cNvSpPr txBox="1"/>
          <p:nvPr/>
        </p:nvSpPr>
        <p:spPr>
          <a:xfrm>
            <a:off x="6096000" y="604773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Codificação da página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23A4AC-6BCC-49F7-AFB5-513BB0C340E2}"/>
              </a:ext>
            </a:extLst>
          </p:cNvPr>
          <p:cNvSpPr/>
          <p:nvPr/>
        </p:nvSpPr>
        <p:spPr>
          <a:xfrm>
            <a:off x="4536375" y="3429001"/>
            <a:ext cx="4752794" cy="5254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5D6B0326-48E9-4D52-A534-445534F916B0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flipH="1" flipV="1">
            <a:off x="6912772" y="3954483"/>
            <a:ext cx="280644" cy="209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314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Id vs class</a:t>
            </a:r>
            <a:endParaRPr lang="pt-PT" dirty="0"/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433501D8-5055-40B7-8C11-14EA666EE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ID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BA0B475A-F094-486F-8619-BA4F78FBF3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pt-PT" dirty="0"/>
              <a:t>Utilizando quando queremos aplicar um estilo a um elemento específico, não havendo repetição ao longo do documento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58A938EF-DC5D-4A9D-B2D2-D9EEAD40C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PT" dirty="0"/>
              <a:t>CLASS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7EABFA85-A88B-4BEF-BE45-05645340795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just"/>
            <a:r>
              <a:rPr lang="pt-PT"/>
              <a:t>Utilizando quando queremos aplicar um estilo a um conjunto de elementos, podendo haver repetição ao longo do documento</a:t>
            </a:r>
          </a:p>
          <a:p>
            <a:endParaRPr lang="pt-PT" dirty="0"/>
          </a:p>
        </p:txBody>
      </p:sp>
      <p:sp>
        <p:nvSpPr>
          <p:cNvPr id="11" name="Marcador de Posição do Rodapé 3">
            <a:extLst>
              <a:ext uri="{FF2B5EF4-FFF2-40B4-BE49-F238E27FC236}">
                <a16:creationId xmlns:a16="http://schemas.microsoft.com/office/drawing/2014/main" id="{88289033-5BDB-4878-8946-507EF129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80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3259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Seletores</a:t>
            </a: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BEFFFAB4-6D31-4165-A370-D6E7A2AE0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714" y="2053675"/>
            <a:ext cx="7228571" cy="3895238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82217EFE-85AC-4487-BAD7-1707AFF99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81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6477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Seletores</a:t>
            </a:r>
          </a:p>
        </p:txBody>
      </p:sp>
      <p:pic>
        <p:nvPicPr>
          <p:cNvPr id="26" name="Marcador de Posição de Conteúdo 25">
            <a:extLst>
              <a:ext uri="{FF2B5EF4-FFF2-40B4-BE49-F238E27FC236}">
                <a16:creationId xmlns:a16="http://schemas.microsoft.com/office/drawing/2014/main" id="{A19EB78A-8A36-4B0B-84F6-73D812899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286" y="2234627"/>
            <a:ext cx="7171428" cy="3533333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6C81A90E-FFED-4BC5-B855-0CE93CA4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82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983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Seletores</a:t>
            </a: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DC74D80C-E66A-4C61-9197-85C41FA34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381" y="2301294"/>
            <a:ext cx="7095238" cy="3400000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136B9DEA-31AC-4C24-83AC-CA14BB61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83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3264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Seletores</a:t>
            </a: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E5CBECD9-B20A-4FB1-A3DE-08EF7943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905" y="2210818"/>
            <a:ext cx="7076190" cy="3580952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FD4ED148-3ED4-4141-8571-0B6F7E68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84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4725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Seletores</a:t>
            </a:r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7CF96D87-0A44-4DB2-8468-7D74F5C83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762" y="2215579"/>
            <a:ext cx="7590476" cy="3571429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F5751B18-EC4D-4F2C-90F3-0D314D0D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85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6609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Seletores</a:t>
            </a:r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E4486552-9720-48E3-94BF-995064682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190" y="2244151"/>
            <a:ext cx="7247619" cy="3514286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ABC89591-E006-47C9-8702-49FEFDEE5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86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28262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Seletores</a:t>
            </a:r>
          </a:p>
        </p:txBody>
      </p:sp>
      <p:pic>
        <p:nvPicPr>
          <p:cNvPr id="3" name="Marcador de Posição de Conteúdo 2">
            <a:extLst>
              <a:ext uri="{FF2B5EF4-FFF2-40B4-BE49-F238E27FC236}">
                <a16:creationId xmlns:a16="http://schemas.microsoft.com/office/drawing/2014/main" id="{1F48CA5A-7FEF-4A96-AB23-DAAAB631B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619" y="2215579"/>
            <a:ext cx="7304762" cy="3571429"/>
          </a:xfrm>
        </p:spPr>
      </p:pic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5E0556C8-D318-4043-822F-C36B0A6E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87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76400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Regras e Boas práticas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88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D1D4F65-9116-48A2-BA4F-A792DA55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No ficheiro de CSS sempre que definimos uma classe aplicar # antes do nome.</a:t>
            </a:r>
          </a:p>
          <a:p>
            <a:pPr algn="just"/>
            <a:r>
              <a:rPr lang="pt-PT" dirty="0"/>
              <a:t>No ficheiro CSS sempre que definimos um id aplicar .  antes do nome</a:t>
            </a:r>
          </a:p>
          <a:p>
            <a:pPr algn="just"/>
            <a:r>
              <a:rPr lang="pt-PT" dirty="0"/>
              <a:t>Não utilizar carateres especiais como acentos, espaços e cedilhas</a:t>
            </a:r>
          </a:p>
          <a:p>
            <a:endParaRPr lang="pt-PT" dirty="0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0E6E99F7-EEFB-49D4-8B2F-A92F1D28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51132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Regras e Boas práticas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89</a:t>
            </a:fld>
            <a:endParaRPr lang="pt-PT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9D1D4F65-9116-48A2-BA4F-A792DA55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É possível aplicar mais de uma classe ao mesmo elemento. Exemplo:</a:t>
            </a:r>
          </a:p>
          <a:p>
            <a:pPr algn="just"/>
            <a:r>
              <a:rPr lang="pt-PT" dirty="0"/>
              <a:t>&lt;</a:t>
            </a:r>
            <a:r>
              <a:rPr lang="pt-PT" dirty="0" err="1"/>
              <a:t>div</a:t>
            </a:r>
            <a:r>
              <a:rPr lang="pt-PT" dirty="0"/>
              <a:t> </a:t>
            </a:r>
            <a:r>
              <a:rPr lang="pt-PT" dirty="0" err="1"/>
              <a:t>class</a:t>
            </a:r>
            <a:r>
              <a:rPr lang="pt-PT" dirty="0"/>
              <a:t>=“destaque vermelho”&gt;&lt;/</a:t>
            </a:r>
            <a:r>
              <a:rPr lang="pt-PT" dirty="0" err="1"/>
              <a:t>div</a:t>
            </a:r>
            <a:r>
              <a:rPr lang="pt-PT" dirty="0"/>
              <a:t>&gt;</a:t>
            </a:r>
          </a:p>
          <a:p>
            <a:pPr algn="just"/>
            <a:r>
              <a:rPr lang="pt-PT" dirty="0"/>
              <a:t>Também é possível aplicar um id e uma classe ao mesmo elemento. Exemplo:</a:t>
            </a:r>
          </a:p>
          <a:p>
            <a:pPr algn="just"/>
            <a:r>
              <a:rPr lang="pt-PT" dirty="0"/>
              <a:t>&lt;</a:t>
            </a:r>
            <a:r>
              <a:rPr lang="pt-PT" dirty="0" err="1"/>
              <a:t>div</a:t>
            </a:r>
            <a:r>
              <a:rPr lang="pt-PT" dirty="0"/>
              <a:t> id=“</a:t>
            </a:r>
            <a:r>
              <a:rPr lang="pt-PT" dirty="0" err="1"/>
              <a:t>meuid</a:t>
            </a:r>
            <a:r>
              <a:rPr lang="pt-PT" dirty="0"/>
              <a:t>” </a:t>
            </a:r>
            <a:r>
              <a:rPr lang="pt-PT" dirty="0" err="1"/>
              <a:t>class</a:t>
            </a:r>
            <a:r>
              <a:rPr lang="pt-PT" dirty="0"/>
              <a:t>=“</a:t>
            </a:r>
            <a:r>
              <a:rPr lang="pt-PT" dirty="0" err="1"/>
              <a:t>minhaclasse</a:t>
            </a:r>
            <a:r>
              <a:rPr lang="pt-PT" dirty="0"/>
              <a:t>”&gt;&lt;/</a:t>
            </a:r>
            <a:r>
              <a:rPr lang="pt-PT" dirty="0" err="1"/>
              <a:t>div</a:t>
            </a:r>
            <a:r>
              <a:rPr lang="pt-PT" dirty="0"/>
              <a:t>&gt;</a:t>
            </a:r>
          </a:p>
          <a:p>
            <a:pPr algn="just"/>
            <a:endParaRPr lang="pt-PT" dirty="0"/>
          </a:p>
          <a:p>
            <a:endParaRPr lang="pt-PT" dirty="0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5020D562-E8E7-40BC-8240-ACE50541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53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8392-F9D0-4530-A848-9BCA51AE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dirty="0"/>
              <a:t>Estrutura básica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1CF82761-6F7E-4ADF-8923-A6E8ED913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1" y="1825625"/>
            <a:ext cx="6386338" cy="4351338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C4016857-00D3-4A84-BF10-0A3CF48B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2B219A5-EB4A-461F-A04C-4DFB0E91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9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9DBAF6-7F04-4ED2-9F6C-971EEB833712}"/>
              </a:ext>
            </a:extLst>
          </p:cNvPr>
          <p:cNvSpPr txBox="1"/>
          <p:nvPr/>
        </p:nvSpPr>
        <p:spPr>
          <a:xfrm>
            <a:off x="6096001" y="6047739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Corpo da página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23A4AC-6BCC-49F7-AFB5-513BB0C340E2}"/>
              </a:ext>
            </a:extLst>
          </p:cNvPr>
          <p:cNvSpPr/>
          <p:nvPr/>
        </p:nvSpPr>
        <p:spPr>
          <a:xfrm>
            <a:off x="3645725" y="4370119"/>
            <a:ext cx="1805049" cy="1330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5D6B0326-48E9-4D52-A534-445534F916B0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flipH="1" flipV="1">
            <a:off x="4548250" y="5700156"/>
            <a:ext cx="2411129" cy="3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1409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Exemplos</a:t>
            </a:r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1CCAC5AD-13C2-4CA4-A12E-99A00D0631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75" y="1825625"/>
            <a:ext cx="4470649" cy="4351338"/>
          </a:xfrm>
        </p:spPr>
      </p:pic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C6DC5928-861D-43E7-913A-00DED4959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498" y="2948634"/>
            <a:ext cx="2715004" cy="2105319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B3E6E87F-E624-4B7E-8561-D01BB7A4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90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49226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Exemplos</a:t>
            </a: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0E82DC18-E58C-485A-83F6-5DCD14B959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138"/>
            <a:ext cx="5181600" cy="3196312"/>
          </a:xfrm>
        </p:spPr>
      </p:pic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6152A843-C053-47D3-A64E-B35D4C9E55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156" y="2910529"/>
            <a:ext cx="2781688" cy="2181529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B3133FFB-BA47-4A74-AF0E-AB24E640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91</a:t>
            </a:fld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7743074-FD89-4877-9AE1-FF582B96A0B2}"/>
              </a:ext>
            </a:extLst>
          </p:cNvPr>
          <p:cNvSpPr txBox="1"/>
          <p:nvPr/>
        </p:nvSpPr>
        <p:spPr>
          <a:xfrm>
            <a:off x="1847529" y="5754470"/>
            <a:ext cx="7632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Aqui foi usado o estilo diretamente na </a:t>
            </a:r>
            <a:r>
              <a:rPr lang="pt-PT" dirty="0" err="1"/>
              <a:t>tag</a:t>
            </a:r>
            <a:r>
              <a:rPr lang="pt-PT" dirty="0"/>
              <a:t>, primeiro é aplicado o estilo presente</a:t>
            </a:r>
          </a:p>
          <a:p>
            <a:r>
              <a:rPr lang="pt-PT" dirty="0"/>
              <a:t>no </a:t>
            </a:r>
            <a:r>
              <a:rPr lang="pt-PT" dirty="0" err="1"/>
              <a:t>head</a:t>
            </a:r>
            <a:r>
              <a:rPr lang="pt-PT" dirty="0"/>
              <a:t> (a todos os p) e depois a alteração específica do primeiro p.</a:t>
            </a:r>
          </a:p>
        </p:txBody>
      </p:sp>
    </p:spTree>
    <p:extLst>
      <p:ext uri="{BB962C8B-B14F-4D97-AF65-F5344CB8AC3E}">
        <p14:creationId xmlns:p14="http://schemas.microsoft.com/office/powerpoint/2010/main" val="12701899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Exemplos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2F97F40D-0CF9-4C93-8B5D-3EC1B4BCC9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3938"/>
            <a:ext cx="5181600" cy="2634711"/>
          </a:xfrm>
        </p:spPr>
      </p:pic>
      <p:pic>
        <p:nvPicPr>
          <p:cNvPr id="17" name="Marcador de Posição de Conteúdo 16">
            <a:extLst>
              <a:ext uri="{FF2B5EF4-FFF2-40B4-BE49-F238E27FC236}">
                <a16:creationId xmlns:a16="http://schemas.microsoft.com/office/drawing/2014/main" id="{A269F626-BA13-4132-B700-5E540AEDAE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498" y="2943871"/>
            <a:ext cx="2715004" cy="2114845"/>
          </a:xfrm>
        </p:spPr>
      </p:pic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AED487EF-0064-41D8-B2ED-22A3818A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92</a:t>
            </a:fld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7743074-FD89-4877-9AE1-FF582B96A0B2}"/>
              </a:ext>
            </a:extLst>
          </p:cNvPr>
          <p:cNvSpPr txBox="1"/>
          <p:nvPr/>
        </p:nvSpPr>
        <p:spPr>
          <a:xfrm>
            <a:off x="1847528" y="5754469"/>
            <a:ext cx="747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 </a:t>
            </a:r>
            <a:r>
              <a:rPr lang="pt-PT" dirty="0" err="1"/>
              <a:t>tag</a:t>
            </a:r>
            <a:r>
              <a:rPr lang="pt-PT" dirty="0"/>
              <a:t> &lt;</a:t>
            </a:r>
            <a:r>
              <a:rPr lang="pt-PT" dirty="0" err="1"/>
              <a:t>span</a:t>
            </a:r>
            <a:r>
              <a:rPr lang="pt-PT" dirty="0"/>
              <a:t>&gt; permite aplicar estilos a partes específicas dentro de outras </a:t>
            </a:r>
            <a:r>
              <a:rPr lang="pt-PT" dirty="0" err="1"/>
              <a:t>tags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67403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CSS Externo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269C970-A8AE-4264-84D2-176366FA7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HTML</a:t>
            </a:r>
          </a:p>
        </p:txBody>
      </p:sp>
      <p:pic>
        <p:nvPicPr>
          <p:cNvPr id="16" name="Marcador de Posição de Conteúdo 15">
            <a:extLst>
              <a:ext uri="{FF2B5EF4-FFF2-40B4-BE49-F238E27FC236}">
                <a16:creationId xmlns:a16="http://schemas.microsoft.com/office/drawing/2014/main" id="{835B98A9-9BDE-4C6E-8075-19BE895025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039071"/>
            <a:ext cx="5157787" cy="2616596"/>
          </a:xfrm>
        </p:spPr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3326DA9-C7C4-444A-BCD0-5ABBE0397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PT" dirty="0"/>
              <a:t>CSS</a:t>
            </a:r>
          </a:p>
        </p:txBody>
      </p:sp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5FD0B3DA-BF60-413C-986D-E8BF65942C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54" y="3094656"/>
            <a:ext cx="3791479" cy="2505425"/>
          </a:xfrm>
        </p:spPr>
      </p:pic>
      <p:sp>
        <p:nvSpPr>
          <p:cNvPr id="9" name="Marcador de Posição do Rodapé 3">
            <a:extLst>
              <a:ext uri="{FF2B5EF4-FFF2-40B4-BE49-F238E27FC236}">
                <a16:creationId xmlns:a16="http://schemas.microsoft.com/office/drawing/2014/main" id="{1333B0C7-8C46-4C76-BF22-A3EA0EFD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C8A21E-3DB4-40B1-9C3C-5095C05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93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3041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CSS Externo</a:t>
            </a:r>
            <a:endParaRPr lang="pt-PT" dirty="0"/>
          </a:p>
        </p:txBody>
      </p:sp>
      <p:pic>
        <p:nvPicPr>
          <p:cNvPr id="19" name="Marcador de Posição de Conteúdo 18">
            <a:extLst>
              <a:ext uri="{FF2B5EF4-FFF2-40B4-BE49-F238E27FC236}">
                <a16:creationId xmlns:a16="http://schemas.microsoft.com/office/drawing/2014/main" id="{08E821C1-4E43-420A-A2A7-DDDA9C100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915" y="2574884"/>
            <a:ext cx="5108169" cy="3643036"/>
          </a:xfrm>
        </p:spPr>
      </p:pic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FAC33977-687B-415F-97FB-45443DAC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94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E21D5775-4C96-4CF8-8ABA-FB8A32D9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2672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Fontes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3297438-4BBF-4313-ACFE-4D404D165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 fonte padrão de qualquer página é Times New </a:t>
            </a:r>
            <a:r>
              <a:rPr lang="pt-PT" dirty="0" err="1"/>
              <a:t>Roman</a:t>
            </a:r>
            <a:endParaRPr lang="pt-PT" dirty="0"/>
          </a:p>
          <a:p>
            <a:r>
              <a:rPr lang="pt-PT" dirty="0"/>
              <a:t>Existem dois tipos de fontes disponíveis: </a:t>
            </a:r>
          </a:p>
          <a:p>
            <a:pPr lvl="1"/>
            <a:r>
              <a:rPr lang="pt-PT" dirty="0"/>
              <a:t>Fontes do sistema</a:t>
            </a:r>
          </a:p>
          <a:p>
            <a:pPr lvl="1"/>
            <a:r>
              <a:rPr lang="pt-PT" dirty="0"/>
              <a:t>Fontes na web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75F8BB7-EB29-4E00-A3B2-CF68F824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95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0E8C421B-6F61-4F20-96B9-03A79B04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89622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Fontes do Sistema</a:t>
            </a:r>
          </a:p>
        </p:txBody>
      </p:sp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CFE89EF1-E3F1-4F88-9B54-1DB72CC49D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4"/>
          <a:ext cx="7729728" cy="2903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924">
                  <a:extLst>
                    <a:ext uri="{9D8B030D-6E8A-4147-A177-3AD203B41FA5}">
                      <a16:colId xmlns:a16="http://schemas.microsoft.com/office/drawing/2014/main" val="2109368195"/>
                    </a:ext>
                  </a:extLst>
                </a:gridCol>
                <a:gridCol w="1751374">
                  <a:extLst>
                    <a:ext uri="{9D8B030D-6E8A-4147-A177-3AD203B41FA5}">
                      <a16:colId xmlns:a16="http://schemas.microsoft.com/office/drawing/2014/main" val="2338815935"/>
                    </a:ext>
                  </a:extLst>
                </a:gridCol>
                <a:gridCol w="1926512">
                  <a:extLst>
                    <a:ext uri="{9D8B030D-6E8A-4147-A177-3AD203B41FA5}">
                      <a16:colId xmlns:a16="http://schemas.microsoft.com/office/drawing/2014/main" val="1818767262"/>
                    </a:ext>
                  </a:extLst>
                </a:gridCol>
                <a:gridCol w="1599918">
                  <a:extLst>
                    <a:ext uri="{9D8B030D-6E8A-4147-A177-3AD203B41FA5}">
                      <a16:colId xmlns:a16="http://schemas.microsoft.com/office/drawing/2014/main" val="2426483682"/>
                    </a:ext>
                  </a:extLst>
                </a:gridCol>
              </a:tblGrid>
              <a:tr h="580679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Serif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Sans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Serif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Monospace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Cursive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00740"/>
                  </a:ext>
                </a:extLst>
              </a:tr>
              <a:tr h="58067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Arial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Courier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Comic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Sans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783521"/>
                  </a:ext>
                </a:extLst>
              </a:tr>
              <a:tr h="58067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Times New </a:t>
                      </a:r>
                      <a:r>
                        <a:rPr lang="pt-PT" dirty="0" err="1"/>
                        <a:t>Roman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Helvetica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Courier</a:t>
                      </a:r>
                      <a:r>
                        <a:rPr lang="pt-PT" dirty="0"/>
                        <a:t> New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953347"/>
                  </a:ext>
                </a:extLst>
              </a:tr>
              <a:tr h="580679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Verdana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Monaco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116370"/>
                  </a:ext>
                </a:extLst>
              </a:tr>
              <a:tr h="580679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Geneva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51569"/>
                  </a:ext>
                </a:extLst>
              </a:tr>
            </a:tbl>
          </a:graphicData>
        </a:graphic>
      </p:graphicFrame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D5588CCC-83BE-42D2-BECA-90E09E52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pPr/>
              <a:t>96</a:t>
            </a:fld>
            <a:endParaRPr lang="pt-PT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90FE0737-6B2A-4EE4-9CDC-229A5418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45723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Fontes do Sistema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6439A0F6-A53A-432D-8A43-C169047B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PT" dirty="0"/>
              <a:t>Neste caso estão definidas várias fontes, o sistema irá tentar apresentar a fonte </a:t>
            </a:r>
            <a:r>
              <a:rPr lang="pt-PT" dirty="0" err="1"/>
              <a:t>Arial</a:t>
            </a:r>
            <a:r>
              <a:rPr lang="pt-PT" dirty="0"/>
              <a:t> caso a mesma esteja instalada, caso contrário irá tentar a fonte </a:t>
            </a:r>
            <a:r>
              <a:rPr lang="pt-PT" dirty="0" err="1"/>
              <a:t>Helvetica</a:t>
            </a:r>
            <a:r>
              <a:rPr lang="pt-PT" dirty="0"/>
              <a:t>. Caso nenhuma das duas anteriores estar disponível irá tentar uma das fontes da “família” </a:t>
            </a:r>
            <a:r>
              <a:rPr lang="pt-PT" dirty="0" err="1"/>
              <a:t>sans-serif</a:t>
            </a:r>
            <a:endParaRPr lang="pt-PT" dirty="0"/>
          </a:p>
          <a:p>
            <a:endParaRPr lang="pt-PT" dirty="0"/>
          </a:p>
        </p:txBody>
      </p:sp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F221DD36-71CE-4C06-B425-C777EF6A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5A8A35BD-AC34-4168-BFAB-717F4DA6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97</a:t>
            </a:fld>
            <a:endParaRPr lang="pt-PT"/>
          </a:p>
        </p:txBody>
      </p:sp>
      <p:pic>
        <p:nvPicPr>
          <p:cNvPr id="14" name="Marcador de Posição de Conteúdo 9">
            <a:extLst>
              <a:ext uri="{FF2B5EF4-FFF2-40B4-BE49-F238E27FC236}">
                <a16:creationId xmlns:a16="http://schemas.microsoft.com/office/drawing/2014/main" id="{7BA6E62B-FF01-4EED-BCB7-47FD77574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5" y="3745413"/>
            <a:ext cx="5937250" cy="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701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Fontes web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6439A0F6-A53A-432D-8A43-C169047B3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 as fontes web é possível utilizar fontes disponíveis online, não havendo o problema de existir ou não uma fonte instalada.</a:t>
            </a:r>
          </a:p>
          <a:p>
            <a:r>
              <a:rPr lang="pt-PT" dirty="0"/>
              <a:t>É possível utilizar repositórios. Exemplos:</a:t>
            </a:r>
          </a:p>
          <a:p>
            <a:pPr lvl="1"/>
            <a:r>
              <a:rPr lang="pt-PT" dirty="0"/>
              <a:t>Google </a:t>
            </a:r>
            <a:r>
              <a:rPr lang="pt-PT" dirty="0" err="1"/>
              <a:t>Fonts</a:t>
            </a:r>
            <a:r>
              <a:rPr lang="pt-PT" dirty="0"/>
              <a:t> (</a:t>
            </a:r>
            <a:r>
              <a:rPr lang="pt-PT" dirty="0">
                <a:hlinkClick r:id="rId2"/>
              </a:rPr>
              <a:t>https://fonts.google.com/</a:t>
            </a:r>
            <a:r>
              <a:rPr lang="pt-PT" dirty="0"/>
              <a:t>) </a:t>
            </a:r>
          </a:p>
          <a:p>
            <a:pPr lvl="1"/>
            <a:r>
              <a:rPr lang="pt-PT" dirty="0"/>
              <a:t>Fonts.com</a:t>
            </a:r>
          </a:p>
          <a:p>
            <a:pPr lvl="1"/>
            <a:r>
              <a:rPr lang="pt-PT" dirty="0"/>
              <a:t>Adobe Web </a:t>
            </a:r>
            <a:r>
              <a:rPr lang="pt-PT" dirty="0" err="1"/>
              <a:t>Fonts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5D21E38-1043-443E-9AE4-CCB1E56E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4BA48-BB97-4C5E-B56D-7DCD4797FC58}" type="slidenum">
              <a:rPr lang="pt-PT" smtClean="0"/>
              <a:t>98</a:t>
            </a:fld>
            <a:endParaRPr lang="pt-PT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522D80AD-6E3C-401C-B6E6-5EFE93ED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757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27A3E-96AE-412D-970F-5E26249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dirty="0"/>
              <a:t>Fontes web</a:t>
            </a:r>
            <a:br>
              <a:rPr lang="pt-PT" dirty="0"/>
            </a:br>
            <a:r>
              <a:rPr lang="pt-PT" dirty="0"/>
              <a:t>Google </a:t>
            </a:r>
            <a:r>
              <a:rPr lang="pt-PT" dirty="0" err="1"/>
              <a:t>Fonts</a:t>
            </a:r>
            <a:endParaRPr lang="pt-PT" dirty="0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5090F77A-BC3D-42A5-9DB8-667D6E565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08" y="1825625"/>
            <a:ext cx="9309183" cy="4351338"/>
          </a:xfrm>
        </p:spPr>
      </p:pic>
      <p:sp>
        <p:nvSpPr>
          <p:cNvPr id="7" name="Marcador de Posição do Rodapé 3">
            <a:extLst>
              <a:ext uri="{FF2B5EF4-FFF2-40B4-BE49-F238E27FC236}">
                <a16:creationId xmlns:a16="http://schemas.microsoft.com/office/drawing/2014/main" id="{A14B5519-BD48-40DA-A6F1-226EB880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r>
              <a:rPr lang="pt-PT"/>
              <a:t>Programação para a WEB - cliente (client-side) | Lais Reis</a:t>
            </a:r>
            <a:endParaRPr lang="pt-BR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6F2C41D-7D9D-4C98-80FE-ACA64167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4BA48-BB97-4C5E-B56D-7DCD4797FC58}" type="slidenum">
              <a:rPr lang="pt-PT" smtClean="0"/>
              <a:pPr/>
              <a:t>99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5101857"/>
      </p:ext>
    </p:extLst>
  </p:cSld>
  <p:clrMapOvr>
    <a:masterClrMapping/>
  </p:clrMapOvr>
</p:sld>
</file>

<file path=ppt/theme/theme1.xml><?xml version="1.0" encoding="utf-8"?>
<a:theme xmlns:a="http://schemas.openxmlformats.org/drawingml/2006/main" name="PPT-Aul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Aulas" id="{047185C6-7800-AA48-B422-F7E9DA33C239}" vid="{F19AA344-A784-F949-A612-BBA4291C7B4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C79E7B205087247AD49F213867CD00C" ma:contentTypeVersion="10" ma:contentTypeDescription="Criar um novo documento." ma:contentTypeScope="" ma:versionID="841956d956f8def2ce01e12c34d45c40">
  <xsd:schema xmlns:xsd="http://www.w3.org/2001/XMLSchema" xmlns:xs="http://www.w3.org/2001/XMLSchema" xmlns:p="http://schemas.microsoft.com/office/2006/metadata/properties" xmlns:ns2="567374b3-aeff-46d8-8677-79679b26f447" xmlns:ns3="7cff9e41-2f06-4483-9bd2-95eebe4996ba" targetNamespace="http://schemas.microsoft.com/office/2006/metadata/properties" ma:root="true" ma:fieldsID="1ecb6005f77bf362e77023117dc58b02" ns2:_="" ns3:_="">
    <xsd:import namespace="567374b3-aeff-46d8-8677-79679b26f447"/>
    <xsd:import namespace="7cff9e41-2f06-4483-9bd2-95eebe4996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7374b3-aeff-46d8-8677-79679b26f4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m" ma:readOnly="false" ma:fieldId="{5cf76f15-5ced-4ddc-b409-7134ff3c332f}" ma:taxonomyMulti="true" ma:sspId="5d430623-f2ef-48fe-9b76-6f4b063184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ff9e41-2f06-4483-9bd2-95eebe4996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abb109b-8a38-4c5d-bfa4-ca4b1bef99c3}" ma:internalName="TaxCatchAll" ma:showField="CatchAllData" ma:web="7cff9e41-2f06-4483-9bd2-95eebe4996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5C0796-D558-4FD0-8563-F5839761F5BF}"/>
</file>

<file path=customXml/itemProps2.xml><?xml version="1.0" encoding="utf-8"?>
<ds:datastoreItem xmlns:ds="http://schemas.openxmlformats.org/officeDocument/2006/customXml" ds:itemID="{B768A438-9110-4B20-A858-DE4020FB44CA}"/>
</file>

<file path=docProps/app.xml><?xml version="1.0" encoding="utf-8"?>
<Properties xmlns="http://schemas.openxmlformats.org/officeDocument/2006/extended-properties" xmlns:vt="http://schemas.openxmlformats.org/officeDocument/2006/docPropsVTypes">
  <Template>TemplatePPT-Aulas</Template>
  <TotalTime>450</TotalTime>
  <Words>5028</Words>
  <Application>Microsoft Office PowerPoint</Application>
  <PresentationFormat>Ecrã Panorâmico</PresentationFormat>
  <Paragraphs>726</Paragraphs>
  <Slides>145</Slides>
  <Notes>23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145</vt:i4>
      </vt:variant>
    </vt:vector>
  </HeadingPairs>
  <TitlesOfParts>
    <vt:vector size="149" baseType="lpstr">
      <vt:lpstr>Arial</vt:lpstr>
      <vt:lpstr>Calibri</vt:lpstr>
      <vt:lpstr>Calibri Light</vt:lpstr>
      <vt:lpstr>PPT-Aulas</vt:lpstr>
      <vt:lpstr>Reskilling4Employment Web &amp; Mobile Development</vt:lpstr>
      <vt:lpstr>HTML5</vt:lpstr>
      <vt:lpstr>Estrutura básica</vt:lpstr>
      <vt:lpstr>Estrutura básica</vt:lpstr>
      <vt:lpstr>Estrutura básica</vt:lpstr>
      <vt:lpstr>Estrutura básica</vt:lpstr>
      <vt:lpstr>Estrutura básica</vt:lpstr>
      <vt:lpstr>Estrutura básica</vt:lpstr>
      <vt:lpstr>Estrutura básica</vt:lpstr>
      <vt:lpstr>Estrutura básica</vt:lpstr>
      <vt:lpstr>Primeira página</vt:lpstr>
      <vt:lpstr>Cabeçalho tag meta</vt:lpstr>
      <vt:lpstr>Cabeçalho tag meta</vt:lpstr>
      <vt:lpstr>Parágrafos</vt:lpstr>
      <vt:lpstr>Espaços</vt:lpstr>
      <vt:lpstr>Espaços</vt:lpstr>
      <vt:lpstr>Break</vt:lpstr>
      <vt:lpstr>Break</vt:lpstr>
      <vt:lpstr>Comentários</vt:lpstr>
      <vt:lpstr>Comentários</vt:lpstr>
      <vt:lpstr>Headers</vt:lpstr>
      <vt:lpstr>Formatação com tags</vt:lpstr>
      <vt:lpstr>Formatação com tags</vt:lpstr>
      <vt:lpstr>Imagens Link da internet</vt:lpstr>
      <vt:lpstr>Imagens Imagem local</vt:lpstr>
      <vt:lpstr>Imagens</vt:lpstr>
      <vt:lpstr>Imagens</vt:lpstr>
      <vt:lpstr>Links</vt:lpstr>
      <vt:lpstr>Links</vt:lpstr>
      <vt:lpstr>Links Internos</vt:lpstr>
      <vt:lpstr>Links Internos</vt:lpstr>
      <vt:lpstr>Links Internos</vt:lpstr>
      <vt:lpstr>Listas</vt:lpstr>
      <vt:lpstr>Listas ordenadas</vt:lpstr>
      <vt:lpstr>Listas não ordenadas</vt:lpstr>
      <vt:lpstr>Elementos principais html5</vt:lpstr>
      <vt:lpstr>Elementos principais html5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Elementos principais html5</vt:lpstr>
      <vt:lpstr>Elementos principais html5</vt:lpstr>
      <vt:lpstr>Tabelas (HTML antigo)</vt:lpstr>
      <vt:lpstr>Tabelas (HTML antigo)</vt:lpstr>
      <vt:lpstr>Tabelas (HTML antigo)</vt:lpstr>
      <vt:lpstr>Tabelas (HTML antigo)</vt:lpstr>
      <vt:lpstr>Tabelas Semânticas</vt:lpstr>
      <vt:lpstr>Tabelas Semânticas</vt:lpstr>
      <vt:lpstr>Tabelas Semânticas</vt:lpstr>
      <vt:lpstr>Tabelas Semânticas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Formulários</vt:lpstr>
      <vt:lpstr>CSS3</vt:lpstr>
      <vt:lpstr>Benefícios do uso de CSS?</vt:lpstr>
      <vt:lpstr>Aplicar CSS</vt:lpstr>
      <vt:lpstr>Aplicar CSS</vt:lpstr>
      <vt:lpstr>Aplicar CSS</vt:lpstr>
      <vt:lpstr>Seletor e  Declaração</vt:lpstr>
      <vt:lpstr>Seletor e  Declaração</vt:lpstr>
      <vt:lpstr>Id vs class</vt:lpstr>
      <vt:lpstr>Id vs class</vt:lpstr>
      <vt:lpstr>Id vs class</vt:lpstr>
      <vt:lpstr>Id vs class</vt:lpstr>
      <vt:lpstr>Seletores</vt:lpstr>
      <vt:lpstr>Seletores</vt:lpstr>
      <vt:lpstr>Seletores</vt:lpstr>
      <vt:lpstr>Seletores</vt:lpstr>
      <vt:lpstr>Seletores</vt:lpstr>
      <vt:lpstr>Seletores</vt:lpstr>
      <vt:lpstr>Seletores</vt:lpstr>
      <vt:lpstr>Regras e Boas práticas</vt:lpstr>
      <vt:lpstr>Regras e Boas práticas</vt:lpstr>
      <vt:lpstr>Exemplos</vt:lpstr>
      <vt:lpstr>Exemplos</vt:lpstr>
      <vt:lpstr>Exemplos</vt:lpstr>
      <vt:lpstr>CSS Externo</vt:lpstr>
      <vt:lpstr>CSS Externo</vt:lpstr>
      <vt:lpstr>Fontes</vt:lpstr>
      <vt:lpstr>Fontes do Sistema</vt:lpstr>
      <vt:lpstr>Fontes do Sistema</vt:lpstr>
      <vt:lpstr>Fontes web</vt:lpstr>
      <vt:lpstr>Fontes web Google Fonts</vt:lpstr>
      <vt:lpstr>Fontes web Google Fonts</vt:lpstr>
      <vt:lpstr>Fontes web Google Fonts</vt:lpstr>
      <vt:lpstr>Fontes web Google Fonts</vt:lpstr>
      <vt:lpstr>Fontes web Google Fonts</vt:lpstr>
      <vt:lpstr>Propriedades</vt:lpstr>
      <vt:lpstr>Propriedades</vt:lpstr>
      <vt:lpstr>Propriedades</vt:lpstr>
      <vt:lpstr>Propriedades</vt:lpstr>
      <vt:lpstr>Propriedades</vt:lpstr>
      <vt:lpstr>Propriedades</vt:lpstr>
      <vt:lpstr>Cores</vt:lpstr>
      <vt:lpstr>Box Model</vt:lpstr>
      <vt:lpstr>Posicionamento</vt:lpstr>
      <vt:lpstr>Margin e padding</vt:lpstr>
      <vt:lpstr>Border</vt:lpstr>
      <vt:lpstr>Border</vt:lpstr>
      <vt:lpstr>border</vt:lpstr>
      <vt:lpstr>Background</vt:lpstr>
      <vt:lpstr>Background</vt:lpstr>
      <vt:lpstr>Background</vt:lpstr>
      <vt:lpstr>Sombras</vt:lpstr>
      <vt:lpstr>box-shadow</vt:lpstr>
      <vt:lpstr>box-shadow</vt:lpstr>
      <vt:lpstr>box-shadow</vt:lpstr>
      <vt:lpstr>box-shadow</vt:lpstr>
      <vt:lpstr>box-shadow</vt:lpstr>
      <vt:lpstr>box-shadow</vt:lpstr>
      <vt:lpstr>box-shadow</vt:lpstr>
      <vt:lpstr>Text-shadow</vt:lpstr>
      <vt:lpstr>Gradiente linear</vt:lpstr>
      <vt:lpstr>Gradiente linear</vt:lpstr>
      <vt:lpstr>Gradiente radial</vt:lpstr>
      <vt:lpstr>Gradiente radial</vt:lpstr>
      <vt:lpstr>Favicon</vt:lpstr>
      <vt:lpstr>Bootstrap</vt:lpstr>
      <vt:lpstr>Incluir o Bootstrap (CDN)</vt:lpstr>
      <vt:lpstr>Incluir o Bootstrap  (Local)</vt:lpstr>
      <vt:lpstr>Incluir o Bootstrap  (Local)</vt:lpstr>
      <vt:lpstr>Container</vt:lpstr>
      <vt:lpstr>Container</vt:lpstr>
      <vt:lpstr>Row / col</vt:lpstr>
      <vt:lpstr>Row / col</vt:lpstr>
      <vt:lpstr>Classes</vt:lpstr>
      <vt:lpstr>Classes</vt:lpstr>
      <vt:lpstr>FontAwesome</vt:lpstr>
      <vt:lpstr>Animate.css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#digitalReskilling Web &amp; Mobile Development</dc:title>
  <dc:creator>Bruno Santos</dc:creator>
  <cp:lastModifiedBy>Lais Reis</cp:lastModifiedBy>
  <cp:revision>6</cp:revision>
  <dcterms:created xsi:type="dcterms:W3CDTF">2022-01-28T17:42:43Z</dcterms:created>
  <dcterms:modified xsi:type="dcterms:W3CDTF">2024-07-13T16:06:06Z</dcterms:modified>
</cp:coreProperties>
</file>